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25"/>
  </p:notesMasterIdLst>
  <p:sldIdLst>
    <p:sldId id="256" r:id="rId2"/>
    <p:sldId id="257" r:id="rId3"/>
    <p:sldId id="337" r:id="rId4"/>
    <p:sldId id="333" r:id="rId5"/>
    <p:sldId id="348" r:id="rId6"/>
    <p:sldId id="349" r:id="rId7"/>
    <p:sldId id="347" r:id="rId8"/>
    <p:sldId id="350" r:id="rId9"/>
    <p:sldId id="335" r:id="rId10"/>
    <p:sldId id="336" r:id="rId11"/>
    <p:sldId id="334" r:id="rId12"/>
    <p:sldId id="338" r:id="rId13"/>
    <p:sldId id="341" r:id="rId14"/>
    <p:sldId id="342" r:id="rId15"/>
    <p:sldId id="345" r:id="rId16"/>
    <p:sldId id="346" r:id="rId17"/>
    <p:sldId id="295" r:id="rId18"/>
    <p:sldId id="343" r:id="rId19"/>
    <p:sldId id="344" r:id="rId20"/>
    <p:sldId id="339" r:id="rId21"/>
    <p:sldId id="307" r:id="rId22"/>
    <p:sldId id="308" r:id="rId23"/>
    <p:sldId id="31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290"/>
    <a:srgbClr val="0A02A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F7326-D194-4515-8E27-08A4D662903C}" type="datetimeFigureOut">
              <a:rPr lang="en-ZA" smtClean="0"/>
              <a:t>2016-02-15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CC393-F3BD-4FBD-B848-2AEE7D98B2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781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CC393-F3BD-4FBD-B848-2AEE7D98B252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899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2D7D-E9B3-4234-AFDC-250D3AEA093A}" type="datetimeFigureOut">
              <a:rPr lang="en-ZA" smtClean="0"/>
              <a:t>2016-02-15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D58D-0EE8-4C2D-9D13-013CDA0E2B3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246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2D7D-E9B3-4234-AFDC-250D3AEA093A}" type="datetimeFigureOut">
              <a:rPr lang="en-ZA" smtClean="0"/>
              <a:t>2016-02-15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D58D-0EE8-4C2D-9D13-013CDA0E2B3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871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2D7D-E9B3-4234-AFDC-250D3AEA093A}" type="datetimeFigureOut">
              <a:rPr lang="en-ZA" smtClean="0"/>
              <a:t>2016-02-15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D58D-0EE8-4C2D-9D13-013CDA0E2B3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398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2D7D-E9B3-4234-AFDC-250D3AEA093A}" type="datetimeFigureOut">
              <a:rPr lang="en-ZA" smtClean="0"/>
              <a:t>2016-02-15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D58D-0EE8-4C2D-9D13-013CDA0E2B3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446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2D7D-E9B3-4234-AFDC-250D3AEA093A}" type="datetimeFigureOut">
              <a:rPr lang="en-ZA" smtClean="0"/>
              <a:t>2016-02-15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D58D-0EE8-4C2D-9D13-013CDA0E2B3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324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2D7D-E9B3-4234-AFDC-250D3AEA093A}" type="datetimeFigureOut">
              <a:rPr lang="en-ZA" smtClean="0"/>
              <a:t>2016-02-15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D58D-0EE8-4C2D-9D13-013CDA0E2B3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296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2D7D-E9B3-4234-AFDC-250D3AEA093A}" type="datetimeFigureOut">
              <a:rPr lang="en-ZA" smtClean="0"/>
              <a:t>2016-02-15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D58D-0EE8-4C2D-9D13-013CDA0E2B3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599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2D7D-E9B3-4234-AFDC-250D3AEA093A}" type="datetimeFigureOut">
              <a:rPr lang="en-ZA" smtClean="0"/>
              <a:t>2016-02-15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D58D-0EE8-4C2D-9D13-013CDA0E2B3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459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2D7D-E9B3-4234-AFDC-250D3AEA093A}" type="datetimeFigureOut">
              <a:rPr lang="en-ZA" smtClean="0"/>
              <a:t>2016-02-15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D58D-0EE8-4C2D-9D13-013CDA0E2B3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761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2D7D-E9B3-4234-AFDC-250D3AEA093A}" type="datetimeFigureOut">
              <a:rPr lang="en-ZA" smtClean="0"/>
              <a:t>2016-02-15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D58D-0EE8-4C2D-9D13-013CDA0E2B3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156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2D7D-E9B3-4234-AFDC-250D3AEA093A}" type="datetimeFigureOut">
              <a:rPr lang="en-ZA" smtClean="0"/>
              <a:t>2016-02-15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D58D-0EE8-4C2D-9D13-013CDA0E2B3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012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B2D7D-E9B3-4234-AFDC-250D3AEA093A}" type="datetimeFigureOut">
              <a:rPr lang="en-ZA" smtClean="0"/>
              <a:t>2016-02-15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FD58D-0EE8-4C2D-9D13-013CDA0E2B3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520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nust.n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ei.nust.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ei.nust.n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ei.nust.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ei.nust.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ei.nust.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ei.nust.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ei.nust.n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ei.nust.n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ei.nust.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ei.nust.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nei.nust.na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ei.nust.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ei.nust.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nei.nust.na/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ei.nust.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ZChiguvare\NEI 2013-5\ZC\ZC\Photos Samsung 010216\20151223_085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458200" cy="1470025"/>
          </a:xfrm>
        </p:spPr>
        <p:txBody>
          <a:bodyPr>
            <a:normAutofit/>
          </a:bodyPr>
          <a:lstStyle/>
          <a:p>
            <a:r>
              <a:rPr lang="en-ZA" b="1" dirty="0" smtClean="0"/>
              <a:t>SOLAR THERMAL TECHNOLOGY ROADMAP - NAMIBIA</a:t>
            </a:r>
            <a:endParaRPr lang="en-Z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3" y="3068960"/>
            <a:ext cx="6912766" cy="2304256"/>
          </a:xfrm>
        </p:spPr>
        <p:txBody>
          <a:bodyPr>
            <a:normAutofit fontScale="40000" lnSpcReduction="20000"/>
          </a:bodyPr>
          <a:lstStyle/>
          <a:p>
            <a:r>
              <a:rPr lang="en-ZA" sz="8000" b="1" dirty="0" smtClean="0">
                <a:solidFill>
                  <a:srgbClr val="090290"/>
                </a:solidFill>
              </a:rPr>
              <a:t>Zivayi Chiguvare</a:t>
            </a:r>
          </a:p>
          <a:p>
            <a:endParaRPr lang="en-ZA" sz="5100" dirty="0" smtClean="0">
              <a:solidFill>
                <a:srgbClr val="FFFF00"/>
              </a:solidFill>
            </a:endParaRPr>
          </a:p>
          <a:p>
            <a:r>
              <a:rPr lang="en-ZA" sz="4500" dirty="0" smtClean="0">
                <a:solidFill>
                  <a:srgbClr val="FFFF00"/>
                </a:solidFill>
              </a:rPr>
              <a:t>Director: Namibia Energy Institute (NEI) </a:t>
            </a:r>
          </a:p>
          <a:p>
            <a:r>
              <a:rPr lang="en-ZA" sz="4500" dirty="0" smtClean="0">
                <a:solidFill>
                  <a:srgbClr val="FFFF00"/>
                </a:solidFill>
              </a:rPr>
              <a:t>Namibia University of Science and Technology (NUST),</a:t>
            </a:r>
          </a:p>
          <a:p>
            <a:r>
              <a:rPr lang="en-ZA" sz="4500" dirty="0" smtClean="0">
                <a:solidFill>
                  <a:srgbClr val="FFFF00"/>
                </a:solidFill>
              </a:rPr>
              <a:t> Private Bag 13388 Windhoek Namibia </a:t>
            </a:r>
          </a:p>
          <a:p>
            <a:r>
              <a:rPr lang="en-ZA" sz="4500" dirty="0" smtClean="0">
                <a:solidFill>
                  <a:srgbClr val="FFFF00"/>
                </a:solidFill>
              </a:rPr>
              <a:t>Phone: 00264 61 207 2154 Fax: 00264 61 207 2059,</a:t>
            </a:r>
          </a:p>
          <a:p>
            <a:r>
              <a:rPr lang="en-ZA" sz="4500" dirty="0">
                <a:solidFill>
                  <a:srgbClr val="FFFF00"/>
                </a:solidFill>
                <a:hlinkClick r:id="rId4"/>
              </a:rPr>
              <a:t>http</a:t>
            </a:r>
            <a:r>
              <a:rPr lang="en-ZA" sz="4500" dirty="0" smtClean="0">
                <a:solidFill>
                  <a:srgbClr val="FFFF00"/>
                </a:solidFill>
                <a:hlinkClick r:id="rId4"/>
              </a:rPr>
              <a:t>://www.nust.na/</a:t>
            </a:r>
            <a:r>
              <a:rPr lang="en-ZA" sz="4500" dirty="0" smtClean="0">
                <a:solidFill>
                  <a:srgbClr val="FFFF00"/>
                </a:solidFill>
              </a:rPr>
              <a:t> ; nei@nust.na   </a:t>
            </a:r>
          </a:p>
          <a:p>
            <a:endParaRPr lang="en-ZA" dirty="0">
              <a:solidFill>
                <a:srgbClr val="FFFF00"/>
              </a:solidFill>
            </a:endParaRPr>
          </a:p>
        </p:txBody>
      </p:sp>
      <p:pic>
        <p:nvPicPr>
          <p:cNvPr id="2051" name="Picture 4" descr="nei logo 01 Textbased v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" y="0"/>
            <a:ext cx="14954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5383213" y="733425"/>
            <a:ext cx="88106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8196" y="1000125"/>
            <a:ext cx="9162196" cy="0"/>
          </a:xfrm>
          <a:prstGeom prst="line">
            <a:avLst/>
          </a:prstGeom>
          <a:ln w="381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12724" y="119390"/>
            <a:ext cx="6659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ZA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ZA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609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2400" y="14478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cxnSp>
        <p:nvCxnSpPr>
          <p:cNvPr id="16" name="Straight Connector 15"/>
          <p:cNvCxnSpPr/>
          <p:nvPr/>
        </p:nvCxnSpPr>
        <p:spPr>
          <a:xfrm>
            <a:off x="-18196" y="1124744"/>
            <a:ext cx="9162196" cy="0"/>
          </a:xfrm>
          <a:prstGeom prst="line">
            <a:avLst/>
          </a:prstGeom>
          <a:ln w="38100">
            <a:solidFill>
              <a:srgbClr val="0A02AE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1056603"/>
            <a:ext cx="9162196" cy="0"/>
          </a:xfrm>
          <a:prstGeom prst="line">
            <a:avLst/>
          </a:prstGeom>
          <a:ln w="38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83160" y="147020"/>
            <a:ext cx="2153336" cy="761699"/>
            <a:chOff x="3203848" y="138355"/>
            <a:chExt cx="1625749" cy="565150"/>
          </a:xfrm>
        </p:grpSpPr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3203848" y="138355"/>
              <a:ext cx="509588" cy="565150"/>
              <a:chOff x="784" y="728"/>
              <a:chExt cx="804" cy="889"/>
            </a:xfrm>
          </p:grpSpPr>
          <p:grpSp>
            <p:nvGrpSpPr>
              <p:cNvPr id="28" name="Group 27"/>
              <p:cNvGrpSpPr>
                <a:grpSpLocks/>
              </p:cNvGrpSpPr>
              <p:nvPr/>
            </p:nvGrpSpPr>
            <p:grpSpPr bwMode="auto">
              <a:xfrm>
                <a:off x="951" y="892"/>
                <a:ext cx="335" cy="427"/>
                <a:chOff x="951" y="892"/>
                <a:chExt cx="335" cy="427"/>
              </a:xfrm>
            </p:grpSpPr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951" y="892"/>
                  <a:ext cx="335" cy="427"/>
                </a:xfrm>
                <a:custGeom>
                  <a:avLst/>
                  <a:gdLst>
                    <a:gd name="T0" fmla="+- 0 1279 951"/>
                    <a:gd name="T1" fmla="*/ T0 w 335"/>
                    <a:gd name="T2" fmla="+- 0 892 892"/>
                    <a:gd name="T3" fmla="*/ 892 h 427"/>
                    <a:gd name="T4" fmla="+- 0 1268 951"/>
                    <a:gd name="T5" fmla="*/ T4 w 335"/>
                    <a:gd name="T6" fmla="+- 0 894 892"/>
                    <a:gd name="T7" fmla="*/ 894 h 427"/>
                    <a:gd name="T8" fmla="+- 0 1249 951"/>
                    <a:gd name="T9" fmla="*/ T8 w 335"/>
                    <a:gd name="T10" fmla="+- 0 904 892"/>
                    <a:gd name="T11" fmla="*/ 904 h 427"/>
                    <a:gd name="T12" fmla="+- 0 951 951"/>
                    <a:gd name="T13" fmla="*/ T12 w 335"/>
                    <a:gd name="T14" fmla="+- 0 1105 892"/>
                    <a:gd name="T15" fmla="*/ 1105 h 427"/>
                    <a:gd name="T16" fmla="+- 0 951 951"/>
                    <a:gd name="T17" fmla="*/ T16 w 335"/>
                    <a:gd name="T18" fmla="+- 0 1315 892"/>
                    <a:gd name="T19" fmla="*/ 1315 h 427"/>
                    <a:gd name="T20" fmla="+- 0 959 951"/>
                    <a:gd name="T21" fmla="*/ T20 w 335"/>
                    <a:gd name="T22" fmla="+- 0 1320 892"/>
                    <a:gd name="T23" fmla="*/ 1320 h 427"/>
                    <a:gd name="T24" fmla="+- 0 968 951"/>
                    <a:gd name="T25" fmla="*/ T24 w 335"/>
                    <a:gd name="T26" fmla="+- 0 1316 892"/>
                    <a:gd name="T27" fmla="*/ 1316 h 427"/>
                    <a:gd name="T28" fmla="+- 0 1286 951"/>
                    <a:gd name="T29" fmla="*/ T28 w 335"/>
                    <a:gd name="T30" fmla="+- 0 1104 892"/>
                    <a:gd name="T31" fmla="*/ 1104 h 427"/>
                    <a:gd name="T32" fmla="+- 0 1286 951"/>
                    <a:gd name="T33" fmla="*/ T32 w 335"/>
                    <a:gd name="T34" fmla="+- 0 925 892"/>
                    <a:gd name="T35" fmla="*/ 925 h 427"/>
                    <a:gd name="T36" fmla="+- 0 1284 951"/>
                    <a:gd name="T37" fmla="*/ T36 w 335"/>
                    <a:gd name="T38" fmla="+- 0 902 892"/>
                    <a:gd name="T39" fmla="*/ 902 h 427"/>
                    <a:gd name="T40" fmla="+- 0 1279 951"/>
                    <a:gd name="T41" fmla="*/ T40 w 335"/>
                    <a:gd name="T42" fmla="+- 0 892 892"/>
                    <a:gd name="T43" fmla="*/ 892 h 42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</a:cxnLst>
                  <a:rect l="0" t="0" r="r" b="b"/>
                  <a:pathLst>
                    <a:path w="335" h="427">
                      <a:moveTo>
                        <a:pt x="328" y="0"/>
                      </a:moveTo>
                      <a:lnTo>
                        <a:pt x="317" y="2"/>
                      </a:lnTo>
                      <a:lnTo>
                        <a:pt x="298" y="12"/>
                      </a:lnTo>
                      <a:lnTo>
                        <a:pt x="0" y="213"/>
                      </a:lnTo>
                      <a:lnTo>
                        <a:pt x="0" y="423"/>
                      </a:lnTo>
                      <a:lnTo>
                        <a:pt x="8" y="428"/>
                      </a:lnTo>
                      <a:lnTo>
                        <a:pt x="17" y="424"/>
                      </a:lnTo>
                      <a:lnTo>
                        <a:pt x="335" y="212"/>
                      </a:lnTo>
                      <a:lnTo>
                        <a:pt x="335" y="33"/>
                      </a:lnTo>
                      <a:lnTo>
                        <a:pt x="333" y="10"/>
                      </a:lnTo>
                      <a:lnTo>
                        <a:pt x="328" y="0"/>
                      </a:lnTo>
                    </a:path>
                  </a:pathLst>
                </a:custGeom>
                <a:solidFill>
                  <a:srgbClr val="B820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ZA"/>
                </a:p>
              </p:txBody>
            </p:sp>
          </p:grp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952" y="738"/>
                <a:ext cx="468" cy="583"/>
                <a:chOff x="952" y="738"/>
                <a:chExt cx="468" cy="583"/>
              </a:xfrm>
            </p:grpSpPr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952" y="738"/>
                  <a:ext cx="468" cy="583"/>
                </a:xfrm>
                <a:custGeom>
                  <a:avLst/>
                  <a:gdLst>
                    <a:gd name="T0" fmla="+- 0 1420 952"/>
                    <a:gd name="T1" fmla="*/ T0 w 468"/>
                    <a:gd name="T2" fmla="+- 0 835 738"/>
                    <a:gd name="T3" fmla="*/ 835 h 583"/>
                    <a:gd name="T4" fmla="+- 0 1186 952"/>
                    <a:gd name="T5" fmla="*/ T4 w 468"/>
                    <a:gd name="T6" fmla="+- 0 835 738"/>
                    <a:gd name="T7" fmla="*/ 835 h 583"/>
                    <a:gd name="T8" fmla="+- 0 1206 952"/>
                    <a:gd name="T9" fmla="*/ T8 w 468"/>
                    <a:gd name="T10" fmla="+- 0 835 738"/>
                    <a:gd name="T11" fmla="*/ 835 h 583"/>
                    <a:gd name="T12" fmla="+- 0 1227 952"/>
                    <a:gd name="T13" fmla="*/ T12 w 468"/>
                    <a:gd name="T14" fmla="+- 0 836 738"/>
                    <a:gd name="T15" fmla="*/ 836 h 583"/>
                    <a:gd name="T16" fmla="+- 0 1302 952"/>
                    <a:gd name="T17" fmla="*/ T16 w 468"/>
                    <a:gd name="T18" fmla="+- 0 846 738"/>
                    <a:gd name="T19" fmla="*/ 846 h 583"/>
                    <a:gd name="T20" fmla="+- 0 1323 952"/>
                    <a:gd name="T21" fmla="*/ T20 w 468"/>
                    <a:gd name="T22" fmla="+- 0 851 738"/>
                    <a:gd name="T23" fmla="*/ 851 h 583"/>
                    <a:gd name="T24" fmla="+- 0 1323 952"/>
                    <a:gd name="T25" fmla="*/ T24 w 468"/>
                    <a:gd name="T26" fmla="+- 0 1261 738"/>
                    <a:gd name="T27" fmla="*/ 1261 h 583"/>
                    <a:gd name="T28" fmla="+- 0 1399 952"/>
                    <a:gd name="T29" fmla="*/ T28 w 468"/>
                    <a:gd name="T30" fmla="+- 0 1312 738"/>
                    <a:gd name="T31" fmla="*/ 1312 h 583"/>
                    <a:gd name="T32" fmla="+- 0 1408 952"/>
                    <a:gd name="T33" fmla="*/ T32 w 468"/>
                    <a:gd name="T34" fmla="+- 0 1321 738"/>
                    <a:gd name="T35" fmla="*/ 1321 h 583"/>
                    <a:gd name="T36" fmla="+- 0 1420 952"/>
                    <a:gd name="T37" fmla="*/ T36 w 468"/>
                    <a:gd name="T38" fmla="+- 0 1316 738"/>
                    <a:gd name="T39" fmla="*/ 1316 h 583"/>
                    <a:gd name="T40" fmla="+- 0 1420 952"/>
                    <a:gd name="T41" fmla="*/ T40 w 468"/>
                    <a:gd name="T42" fmla="+- 0 835 738"/>
                    <a:gd name="T43" fmla="*/ 835 h 58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</a:cxnLst>
                  <a:rect l="0" t="0" r="r" b="b"/>
                  <a:pathLst>
                    <a:path w="468" h="583">
                      <a:moveTo>
                        <a:pt x="468" y="97"/>
                      </a:moveTo>
                      <a:lnTo>
                        <a:pt x="234" y="97"/>
                      </a:lnTo>
                      <a:lnTo>
                        <a:pt x="254" y="97"/>
                      </a:lnTo>
                      <a:lnTo>
                        <a:pt x="275" y="98"/>
                      </a:lnTo>
                      <a:lnTo>
                        <a:pt x="350" y="108"/>
                      </a:lnTo>
                      <a:lnTo>
                        <a:pt x="371" y="113"/>
                      </a:lnTo>
                      <a:lnTo>
                        <a:pt x="371" y="523"/>
                      </a:lnTo>
                      <a:lnTo>
                        <a:pt x="447" y="574"/>
                      </a:lnTo>
                      <a:lnTo>
                        <a:pt x="456" y="583"/>
                      </a:lnTo>
                      <a:lnTo>
                        <a:pt x="468" y="578"/>
                      </a:lnTo>
                      <a:lnTo>
                        <a:pt x="468" y="97"/>
                      </a:lnTo>
                    </a:path>
                  </a:pathLst>
                </a:custGeom>
                <a:solidFill>
                  <a:srgbClr val="FCAF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952" y="738"/>
                  <a:ext cx="468" cy="583"/>
                </a:xfrm>
                <a:custGeom>
                  <a:avLst/>
                  <a:gdLst>
                    <a:gd name="T0" fmla="+- 0 1167 952"/>
                    <a:gd name="T1" fmla="*/ T0 w 468"/>
                    <a:gd name="T2" fmla="+- 0 738 738"/>
                    <a:gd name="T3" fmla="*/ 738 h 583"/>
                    <a:gd name="T4" fmla="+- 0 1097 952"/>
                    <a:gd name="T5" fmla="*/ T4 w 468"/>
                    <a:gd name="T6" fmla="+- 0 744 738"/>
                    <a:gd name="T7" fmla="*/ 744 h 583"/>
                    <a:gd name="T8" fmla="+- 0 1034 952"/>
                    <a:gd name="T9" fmla="*/ T8 w 468"/>
                    <a:gd name="T10" fmla="+- 0 754 738"/>
                    <a:gd name="T11" fmla="*/ 754 h 583"/>
                    <a:gd name="T12" fmla="+- 0 961 952"/>
                    <a:gd name="T13" fmla="*/ T12 w 468"/>
                    <a:gd name="T14" fmla="+- 0 772 738"/>
                    <a:gd name="T15" fmla="*/ 772 h 583"/>
                    <a:gd name="T16" fmla="+- 0 952 952"/>
                    <a:gd name="T17" fmla="*/ T16 w 468"/>
                    <a:gd name="T18" fmla="+- 0 781 738"/>
                    <a:gd name="T19" fmla="*/ 781 h 583"/>
                    <a:gd name="T20" fmla="+- 0 952 952"/>
                    <a:gd name="T21" fmla="*/ T20 w 468"/>
                    <a:gd name="T22" fmla="+- 0 1104 738"/>
                    <a:gd name="T23" fmla="*/ 1104 h 583"/>
                    <a:gd name="T24" fmla="+- 0 1049 952"/>
                    <a:gd name="T25" fmla="*/ T24 w 468"/>
                    <a:gd name="T26" fmla="+- 0 1039 738"/>
                    <a:gd name="T27" fmla="*/ 1039 h 583"/>
                    <a:gd name="T28" fmla="+- 0 1067 952"/>
                    <a:gd name="T29" fmla="*/ T28 w 468"/>
                    <a:gd name="T30" fmla="+- 0 847 738"/>
                    <a:gd name="T31" fmla="*/ 847 h 583"/>
                    <a:gd name="T32" fmla="+- 0 1086 952"/>
                    <a:gd name="T33" fmla="*/ T32 w 468"/>
                    <a:gd name="T34" fmla="+- 0 843 738"/>
                    <a:gd name="T35" fmla="*/ 843 h 583"/>
                    <a:gd name="T36" fmla="+- 0 1163 952"/>
                    <a:gd name="T37" fmla="*/ T36 w 468"/>
                    <a:gd name="T38" fmla="+- 0 835 738"/>
                    <a:gd name="T39" fmla="*/ 835 h 583"/>
                    <a:gd name="T40" fmla="+- 0 1186 952"/>
                    <a:gd name="T41" fmla="*/ T40 w 468"/>
                    <a:gd name="T42" fmla="+- 0 835 738"/>
                    <a:gd name="T43" fmla="*/ 835 h 583"/>
                    <a:gd name="T44" fmla="+- 0 1420 952"/>
                    <a:gd name="T45" fmla="*/ T44 w 468"/>
                    <a:gd name="T46" fmla="+- 0 835 738"/>
                    <a:gd name="T47" fmla="*/ 835 h 583"/>
                    <a:gd name="T48" fmla="+- 0 1420 952"/>
                    <a:gd name="T49" fmla="*/ T48 w 468"/>
                    <a:gd name="T50" fmla="+- 0 795 738"/>
                    <a:gd name="T51" fmla="*/ 795 h 583"/>
                    <a:gd name="T52" fmla="+- 0 1364 952"/>
                    <a:gd name="T53" fmla="*/ T52 w 468"/>
                    <a:gd name="T54" fmla="+- 0 760 738"/>
                    <a:gd name="T55" fmla="*/ 760 h 583"/>
                    <a:gd name="T56" fmla="+- 0 1289 952"/>
                    <a:gd name="T57" fmla="*/ T56 w 468"/>
                    <a:gd name="T58" fmla="+- 0 746 738"/>
                    <a:gd name="T59" fmla="*/ 746 h 583"/>
                    <a:gd name="T60" fmla="+- 0 1219 952"/>
                    <a:gd name="T61" fmla="*/ T60 w 468"/>
                    <a:gd name="T62" fmla="+- 0 739 738"/>
                    <a:gd name="T63" fmla="*/ 739 h 583"/>
                    <a:gd name="T64" fmla="+- 0 1193 952"/>
                    <a:gd name="T65" fmla="*/ T64 w 468"/>
                    <a:gd name="T66" fmla="+- 0 738 738"/>
                    <a:gd name="T67" fmla="*/ 738 h 583"/>
                    <a:gd name="T68" fmla="+- 0 1167 952"/>
                    <a:gd name="T69" fmla="*/ T68 w 468"/>
                    <a:gd name="T70" fmla="+- 0 738 738"/>
                    <a:gd name="T71" fmla="*/ 738 h 58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</a:cxnLst>
                  <a:rect l="0" t="0" r="r" b="b"/>
                  <a:pathLst>
                    <a:path w="468" h="583">
                      <a:moveTo>
                        <a:pt x="215" y="0"/>
                      </a:moveTo>
                      <a:lnTo>
                        <a:pt x="145" y="6"/>
                      </a:lnTo>
                      <a:lnTo>
                        <a:pt x="82" y="16"/>
                      </a:lnTo>
                      <a:lnTo>
                        <a:pt x="9" y="34"/>
                      </a:lnTo>
                      <a:lnTo>
                        <a:pt x="0" y="43"/>
                      </a:lnTo>
                      <a:lnTo>
                        <a:pt x="0" y="366"/>
                      </a:lnTo>
                      <a:lnTo>
                        <a:pt x="97" y="301"/>
                      </a:lnTo>
                      <a:lnTo>
                        <a:pt x="115" y="109"/>
                      </a:lnTo>
                      <a:lnTo>
                        <a:pt x="134" y="105"/>
                      </a:lnTo>
                      <a:lnTo>
                        <a:pt x="211" y="97"/>
                      </a:lnTo>
                      <a:lnTo>
                        <a:pt x="234" y="97"/>
                      </a:lnTo>
                      <a:lnTo>
                        <a:pt x="468" y="97"/>
                      </a:lnTo>
                      <a:lnTo>
                        <a:pt x="468" y="57"/>
                      </a:lnTo>
                      <a:lnTo>
                        <a:pt x="412" y="22"/>
                      </a:lnTo>
                      <a:lnTo>
                        <a:pt x="337" y="8"/>
                      </a:lnTo>
                      <a:lnTo>
                        <a:pt x="267" y="1"/>
                      </a:lnTo>
                      <a:lnTo>
                        <a:pt x="241" y="0"/>
                      </a:lnTo>
                      <a:lnTo>
                        <a:pt x="215" y="0"/>
                      </a:lnTo>
                    </a:path>
                  </a:pathLst>
                </a:custGeom>
                <a:solidFill>
                  <a:srgbClr val="FCAF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ZA"/>
                </a:p>
              </p:txBody>
            </p:sp>
          </p:grpSp>
          <p:grpSp>
            <p:nvGrpSpPr>
              <p:cNvPr id="30" name="Group 29"/>
              <p:cNvGrpSpPr>
                <a:grpSpLocks/>
              </p:cNvGrpSpPr>
              <p:nvPr/>
            </p:nvGrpSpPr>
            <p:grpSpPr bwMode="auto">
              <a:xfrm>
                <a:off x="794" y="844"/>
                <a:ext cx="784" cy="763"/>
                <a:chOff x="794" y="844"/>
                <a:chExt cx="784" cy="763"/>
              </a:xfrm>
            </p:grpSpPr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794" y="844"/>
                  <a:ext cx="784" cy="763"/>
                </a:xfrm>
                <a:custGeom>
                  <a:avLst/>
                  <a:gdLst>
                    <a:gd name="T0" fmla="+- 0 887 794"/>
                    <a:gd name="T1" fmla="*/ T0 w 784"/>
                    <a:gd name="T2" fmla="+- 0 846 844"/>
                    <a:gd name="T3" fmla="*/ 846 h 763"/>
                    <a:gd name="T4" fmla="+- 0 825 794"/>
                    <a:gd name="T5" fmla="*/ T4 w 784"/>
                    <a:gd name="T6" fmla="+- 0 871 844"/>
                    <a:gd name="T7" fmla="*/ 871 h 763"/>
                    <a:gd name="T8" fmla="+- 0 794 794"/>
                    <a:gd name="T9" fmla="*/ T8 w 784"/>
                    <a:gd name="T10" fmla="+- 0 892 844"/>
                    <a:gd name="T11" fmla="*/ 892 h 763"/>
                    <a:gd name="T12" fmla="+- 0 794 794"/>
                    <a:gd name="T13" fmla="*/ T12 w 784"/>
                    <a:gd name="T14" fmla="+- 0 1259 844"/>
                    <a:gd name="T15" fmla="*/ 1259 h 763"/>
                    <a:gd name="T16" fmla="+- 0 801 794"/>
                    <a:gd name="T17" fmla="*/ T16 w 784"/>
                    <a:gd name="T18" fmla="+- 0 1322 844"/>
                    <a:gd name="T19" fmla="*/ 1322 h 763"/>
                    <a:gd name="T20" fmla="+- 0 834 794"/>
                    <a:gd name="T21" fmla="*/ T20 w 784"/>
                    <a:gd name="T22" fmla="+- 0 1404 844"/>
                    <a:gd name="T23" fmla="*/ 1404 h 763"/>
                    <a:gd name="T24" fmla="+- 0 889 794"/>
                    <a:gd name="T25" fmla="*/ T24 w 784"/>
                    <a:gd name="T26" fmla="+- 0 1470 844"/>
                    <a:gd name="T27" fmla="*/ 1470 h 763"/>
                    <a:gd name="T28" fmla="+- 0 958 794"/>
                    <a:gd name="T29" fmla="*/ T28 w 784"/>
                    <a:gd name="T30" fmla="+- 0 1523 844"/>
                    <a:gd name="T31" fmla="*/ 1523 h 763"/>
                    <a:gd name="T32" fmla="+- 0 1036 794"/>
                    <a:gd name="T33" fmla="*/ T32 w 784"/>
                    <a:gd name="T34" fmla="+- 0 1562 844"/>
                    <a:gd name="T35" fmla="*/ 1562 h 763"/>
                    <a:gd name="T36" fmla="+- 0 1114 794"/>
                    <a:gd name="T37" fmla="*/ T36 w 784"/>
                    <a:gd name="T38" fmla="+- 0 1590 844"/>
                    <a:gd name="T39" fmla="*/ 1590 h 763"/>
                    <a:gd name="T40" fmla="+- 0 1186 794"/>
                    <a:gd name="T41" fmla="*/ T40 w 784"/>
                    <a:gd name="T42" fmla="+- 0 1607 844"/>
                    <a:gd name="T43" fmla="*/ 1607 h 763"/>
                    <a:gd name="T44" fmla="+- 0 1209 794"/>
                    <a:gd name="T45" fmla="*/ T44 w 784"/>
                    <a:gd name="T46" fmla="+- 0 1602 844"/>
                    <a:gd name="T47" fmla="*/ 1602 h 763"/>
                    <a:gd name="T48" fmla="+- 0 1284 794"/>
                    <a:gd name="T49" fmla="*/ T48 w 784"/>
                    <a:gd name="T50" fmla="+- 0 1582 844"/>
                    <a:gd name="T51" fmla="*/ 1582 h 763"/>
                    <a:gd name="T52" fmla="+- 0 1362 794"/>
                    <a:gd name="T53" fmla="*/ T52 w 784"/>
                    <a:gd name="T54" fmla="+- 0 1551 844"/>
                    <a:gd name="T55" fmla="*/ 1551 h 763"/>
                    <a:gd name="T56" fmla="+- 0 1438 794"/>
                    <a:gd name="T57" fmla="*/ T56 w 784"/>
                    <a:gd name="T58" fmla="+- 0 1507 844"/>
                    <a:gd name="T59" fmla="*/ 1507 h 763"/>
                    <a:gd name="T60" fmla="+- 0 1445 794"/>
                    <a:gd name="T61" fmla="*/ T60 w 784"/>
                    <a:gd name="T62" fmla="+- 0 1501 844"/>
                    <a:gd name="T63" fmla="*/ 1501 h 763"/>
                    <a:gd name="T64" fmla="+- 0 1181 794"/>
                    <a:gd name="T65" fmla="*/ T64 w 784"/>
                    <a:gd name="T66" fmla="+- 0 1501 844"/>
                    <a:gd name="T67" fmla="*/ 1501 h 763"/>
                    <a:gd name="T68" fmla="+- 0 1148 794"/>
                    <a:gd name="T69" fmla="*/ T68 w 784"/>
                    <a:gd name="T70" fmla="+- 0 1494 844"/>
                    <a:gd name="T71" fmla="*/ 1494 h 763"/>
                    <a:gd name="T72" fmla="+- 0 1089 794"/>
                    <a:gd name="T73" fmla="*/ T72 w 784"/>
                    <a:gd name="T74" fmla="+- 0 1477 844"/>
                    <a:gd name="T75" fmla="*/ 1477 h 763"/>
                    <a:gd name="T76" fmla="+- 0 1016 794"/>
                    <a:gd name="T77" fmla="*/ T76 w 784"/>
                    <a:gd name="T78" fmla="+- 0 1446 844"/>
                    <a:gd name="T79" fmla="*/ 1446 h 763"/>
                    <a:gd name="T80" fmla="+- 0 962 794"/>
                    <a:gd name="T81" fmla="*/ T80 w 784"/>
                    <a:gd name="T82" fmla="+- 0 1408 844"/>
                    <a:gd name="T83" fmla="*/ 1408 h 763"/>
                    <a:gd name="T84" fmla="+- 0 915 794"/>
                    <a:gd name="T85" fmla="*/ T84 w 784"/>
                    <a:gd name="T86" fmla="+- 0 1351 844"/>
                    <a:gd name="T87" fmla="*/ 1351 h 763"/>
                    <a:gd name="T88" fmla="+- 0 893 794"/>
                    <a:gd name="T89" fmla="*/ T88 w 784"/>
                    <a:gd name="T90" fmla="+- 0 1289 844"/>
                    <a:gd name="T91" fmla="*/ 1289 h 763"/>
                    <a:gd name="T92" fmla="+- 0 891 794"/>
                    <a:gd name="T93" fmla="*/ T92 w 784"/>
                    <a:gd name="T94" fmla="+- 0 1259 844"/>
                    <a:gd name="T95" fmla="*/ 1259 h 763"/>
                    <a:gd name="T96" fmla="+- 0 887 794"/>
                    <a:gd name="T97" fmla="*/ T96 w 784"/>
                    <a:gd name="T98" fmla="+- 0 846 844"/>
                    <a:gd name="T99" fmla="*/ 846 h 76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</a:cxnLst>
                  <a:rect l="0" t="0" r="r" b="b"/>
                  <a:pathLst>
                    <a:path w="784" h="763">
                      <a:moveTo>
                        <a:pt x="93" y="2"/>
                      </a:moveTo>
                      <a:lnTo>
                        <a:pt x="31" y="27"/>
                      </a:lnTo>
                      <a:lnTo>
                        <a:pt x="0" y="48"/>
                      </a:lnTo>
                      <a:lnTo>
                        <a:pt x="0" y="415"/>
                      </a:lnTo>
                      <a:lnTo>
                        <a:pt x="7" y="478"/>
                      </a:lnTo>
                      <a:lnTo>
                        <a:pt x="40" y="560"/>
                      </a:lnTo>
                      <a:lnTo>
                        <a:pt x="95" y="626"/>
                      </a:lnTo>
                      <a:lnTo>
                        <a:pt x="164" y="679"/>
                      </a:lnTo>
                      <a:lnTo>
                        <a:pt x="242" y="718"/>
                      </a:lnTo>
                      <a:lnTo>
                        <a:pt x="320" y="746"/>
                      </a:lnTo>
                      <a:lnTo>
                        <a:pt x="392" y="763"/>
                      </a:lnTo>
                      <a:lnTo>
                        <a:pt x="415" y="758"/>
                      </a:lnTo>
                      <a:lnTo>
                        <a:pt x="490" y="738"/>
                      </a:lnTo>
                      <a:lnTo>
                        <a:pt x="568" y="707"/>
                      </a:lnTo>
                      <a:lnTo>
                        <a:pt x="644" y="663"/>
                      </a:lnTo>
                      <a:lnTo>
                        <a:pt x="651" y="657"/>
                      </a:lnTo>
                      <a:lnTo>
                        <a:pt x="387" y="657"/>
                      </a:lnTo>
                      <a:lnTo>
                        <a:pt x="354" y="650"/>
                      </a:lnTo>
                      <a:lnTo>
                        <a:pt x="295" y="633"/>
                      </a:lnTo>
                      <a:lnTo>
                        <a:pt x="222" y="602"/>
                      </a:lnTo>
                      <a:lnTo>
                        <a:pt x="168" y="564"/>
                      </a:lnTo>
                      <a:lnTo>
                        <a:pt x="121" y="507"/>
                      </a:lnTo>
                      <a:lnTo>
                        <a:pt x="99" y="445"/>
                      </a:lnTo>
                      <a:lnTo>
                        <a:pt x="97" y="415"/>
                      </a:lnTo>
                      <a:lnTo>
                        <a:pt x="93" y="2"/>
                      </a:lnTo>
                    </a:path>
                  </a:pathLst>
                </a:custGeom>
                <a:solidFill>
                  <a:srgbClr val="FCAF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794" y="844"/>
                  <a:ext cx="784" cy="763"/>
                </a:xfrm>
                <a:custGeom>
                  <a:avLst/>
                  <a:gdLst>
                    <a:gd name="T0" fmla="+- 0 1481 794"/>
                    <a:gd name="T1" fmla="*/ T0 w 784"/>
                    <a:gd name="T2" fmla="+- 0 844 844"/>
                    <a:gd name="T3" fmla="*/ 844 h 763"/>
                    <a:gd name="T4" fmla="+- 0 1481 794"/>
                    <a:gd name="T5" fmla="*/ T4 w 784"/>
                    <a:gd name="T6" fmla="+- 0 1263 844"/>
                    <a:gd name="T7" fmla="*/ 1263 h 763"/>
                    <a:gd name="T8" fmla="+- 0 1469 794"/>
                    <a:gd name="T9" fmla="*/ T8 w 784"/>
                    <a:gd name="T10" fmla="+- 0 1324 844"/>
                    <a:gd name="T11" fmla="*/ 1324 h 763"/>
                    <a:gd name="T12" fmla="+- 0 1434 794"/>
                    <a:gd name="T13" fmla="*/ T12 w 784"/>
                    <a:gd name="T14" fmla="+- 0 1383 844"/>
                    <a:gd name="T15" fmla="*/ 1383 h 763"/>
                    <a:gd name="T16" fmla="+- 0 1389 794"/>
                    <a:gd name="T17" fmla="*/ T16 w 784"/>
                    <a:gd name="T18" fmla="+- 0 1423 844"/>
                    <a:gd name="T19" fmla="*/ 1423 h 763"/>
                    <a:gd name="T20" fmla="+- 0 1327 794"/>
                    <a:gd name="T21" fmla="*/ T20 w 784"/>
                    <a:gd name="T22" fmla="+- 0 1459 844"/>
                    <a:gd name="T23" fmla="*/ 1459 h 763"/>
                    <a:gd name="T24" fmla="+- 0 1247 794"/>
                    <a:gd name="T25" fmla="*/ T24 w 784"/>
                    <a:gd name="T26" fmla="+- 0 1487 844"/>
                    <a:gd name="T27" fmla="*/ 1487 h 763"/>
                    <a:gd name="T28" fmla="+- 0 1181 794"/>
                    <a:gd name="T29" fmla="*/ T28 w 784"/>
                    <a:gd name="T30" fmla="+- 0 1501 844"/>
                    <a:gd name="T31" fmla="*/ 1501 h 763"/>
                    <a:gd name="T32" fmla="+- 0 1445 794"/>
                    <a:gd name="T33" fmla="*/ T32 w 784"/>
                    <a:gd name="T34" fmla="+- 0 1501 844"/>
                    <a:gd name="T35" fmla="*/ 1501 h 763"/>
                    <a:gd name="T36" fmla="+- 0 1503 794"/>
                    <a:gd name="T37" fmla="*/ T36 w 784"/>
                    <a:gd name="T38" fmla="+- 0 1450 844"/>
                    <a:gd name="T39" fmla="*/ 1450 h 763"/>
                    <a:gd name="T40" fmla="+- 0 1551 794"/>
                    <a:gd name="T41" fmla="*/ T40 w 784"/>
                    <a:gd name="T42" fmla="+- 0 1378 844"/>
                    <a:gd name="T43" fmla="*/ 1378 h 763"/>
                    <a:gd name="T44" fmla="+- 0 1576 794"/>
                    <a:gd name="T45" fmla="*/ T44 w 784"/>
                    <a:gd name="T46" fmla="+- 0 1291 844"/>
                    <a:gd name="T47" fmla="*/ 1291 h 763"/>
                    <a:gd name="T48" fmla="+- 0 1578 794"/>
                    <a:gd name="T49" fmla="*/ T48 w 784"/>
                    <a:gd name="T50" fmla="+- 0 892 844"/>
                    <a:gd name="T51" fmla="*/ 892 h 763"/>
                    <a:gd name="T52" fmla="+- 0 1573 794"/>
                    <a:gd name="T53" fmla="*/ T52 w 784"/>
                    <a:gd name="T54" fmla="+- 0 884 844"/>
                    <a:gd name="T55" fmla="*/ 884 h 763"/>
                    <a:gd name="T56" fmla="+- 0 1557 794"/>
                    <a:gd name="T57" fmla="*/ T56 w 784"/>
                    <a:gd name="T58" fmla="+- 0 876 844"/>
                    <a:gd name="T59" fmla="*/ 876 h 763"/>
                    <a:gd name="T60" fmla="+- 0 1545 794"/>
                    <a:gd name="T61" fmla="*/ T60 w 784"/>
                    <a:gd name="T62" fmla="+- 0 870 844"/>
                    <a:gd name="T63" fmla="*/ 870 h 763"/>
                    <a:gd name="T64" fmla="+- 0 1532 794"/>
                    <a:gd name="T65" fmla="*/ T64 w 784"/>
                    <a:gd name="T66" fmla="+- 0 864 844"/>
                    <a:gd name="T67" fmla="*/ 864 h 763"/>
                    <a:gd name="T68" fmla="+- 0 1512 794"/>
                    <a:gd name="T69" fmla="*/ T68 w 784"/>
                    <a:gd name="T70" fmla="+- 0 856 844"/>
                    <a:gd name="T71" fmla="*/ 856 h 763"/>
                    <a:gd name="T72" fmla="+- 0 1481 794"/>
                    <a:gd name="T73" fmla="*/ T72 w 784"/>
                    <a:gd name="T74" fmla="+- 0 844 844"/>
                    <a:gd name="T75" fmla="*/ 844 h 76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</a:cxnLst>
                  <a:rect l="0" t="0" r="r" b="b"/>
                  <a:pathLst>
                    <a:path w="784" h="763">
                      <a:moveTo>
                        <a:pt x="687" y="0"/>
                      </a:moveTo>
                      <a:lnTo>
                        <a:pt x="687" y="419"/>
                      </a:lnTo>
                      <a:lnTo>
                        <a:pt x="675" y="480"/>
                      </a:lnTo>
                      <a:lnTo>
                        <a:pt x="640" y="539"/>
                      </a:lnTo>
                      <a:lnTo>
                        <a:pt x="595" y="579"/>
                      </a:lnTo>
                      <a:lnTo>
                        <a:pt x="533" y="615"/>
                      </a:lnTo>
                      <a:lnTo>
                        <a:pt x="453" y="643"/>
                      </a:lnTo>
                      <a:lnTo>
                        <a:pt x="387" y="657"/>
                      </a:lnTo>
                      <a:lnTo>
                        <a:pt x="651" y="657"/>
                      </a:lnTo>
                      <a:lnTo>
                        <a:pt x="709" y="606"/>
                      </a:lnTo>
                      <a:lnTo>
                        <a:pt x="757" y="534"/>
                      </a:lnTo>
                      <a:lnTo>
                        <a:pt x="782" y="447"/>
                      </a:lnTo>
                      <a:lnTo>
                        <a:pt x="784" y="48"/>
                      </a:lnTo>
                      <a:lnTo>
                        <a:pt x="779" y="40"/>
                      </a:lnTo>
                      <a:lnTo>
                        <a:pt x="763" y="32"/>
                      </a:lnTo>
                      <a:lnTo>
                        <a:pt x="751" y="26"/>
                      </a:lnTo>
                      <a:lnTo>
                        <a:pt x="738" y="20"/>
                      </a:lnTo>
                      <a:lnTo>
                        <a:pt x="718" y="12"/>
                      </a:lnTo>
                      <a:lnTo>
                        <a:pt x="687" y="0"/>
                      </a:lnTo>
                    </a:path>
                  </a:pathLst>
                </a:custGeom>
                <a:solidFill>
                  <a:srgbClr val="FCAF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ZA"/>
                </a:p>
              </p:txBody>
            </p:sp>
          </p:grpSp>
        </p:grpSp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234" y="144712"/>
              <a:ext cx="995363" cy="5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5" descr="C:\Users\mkwetu.mweutota\AppData\Local\Microsoft\Windows\Temporary Internet Files\Content.Outlook\I6XTLY6E\2000px-Coat_of_Arms_of_Namibia_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-35434"/>
            <a:ext cx="1124541" cy="107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967413"/>
            <a:ext cx="4014787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0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42" y="-27384"/>
            <a:ext cx="5806676" cy="972741"/>
          </a:xfrm>
        </p:spPr>
        <p:txBody>
          <a:bodyPr/>
          <a:lstStyle/>
          <a:p>
            <a:pPr algn="l"/>
            <a:r>
              <a:rPr lang="en-ZA" b="1" dirty="0" err="1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ZA" b="1" dirty="0" err="1" smtClean="0">
                <a:solidFill>
                  <a:schemeClr val="tx2">
                    <a:lumMod val="75000"/>
                  </a:schemeClr>
                </a:solidFill>
              </a:rPr>
              <a:t>ision</a:t>
            </a:r>
            <a:endParaRPr lang="en-ZA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8196" y="980728"/>
            <a:ext cx="9162196" cy="0"/>
          </a:xfrm>
          <a:prstGeom prst="line">
            <a:avLst/>
          </a:prstGeom>
          <a:ln w="381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8196" y="1052736"/>
            <a:ext cx="9162196" cy="0"/>
          </a:xfrm>
          <a:prstGeom prst="line">
            <a:avLst/>
          </a:prstGeom>
          <a:ln w="38100">
            <a:solidFill>
              <a:srgbClr val="0A02AE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001077"/>
            <a:ext cx="9162196" cy="0"/>
          </a:xfrm>
          <a:prstGeom prst="line">
            <a:avLst/>
          </a:prstGeom>
          <a:ln w="38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4732119"/>
          </a:xfrm>
        </p:spPr>
        <p:txBody>
          <a:bodyPr>
            <a:normAutofit/>
          </a:bodyPr>
          <a:lstStyle/>
          <a:p>
            <a:endParaRPr lang="en-ZA" b="1" dirty="0" smtClean="0"/>
          </a:p>
          <a:p>
            <a:endParaRPr lang="en-ZA" dirty="0"/>
          </a:p>
        </p:txBody>
      </p:sp>
      <p:pic>
        <p:nvPicPr>
          <p:cNvPr id="19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34" y="0"/>
            <a:ext cx="33337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971600" y="5957267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C:\Users\mkwetu.mweutota\AppData\Local\Microsoft\Windows\Temporary Internet Files\Content.Outlook\I6XTLY6E\2000px-Coat_of_Arms_of_Namibia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021288"/>
            <a:ext cx="897716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-36512" y="5949280"/>
            <a:ext cx="9162196" cy="0"/>
          </a:xfrm>
          <a:prstGeom prst="line">
            <a:avLst/>
          </a:prstGeom>
          <a:ln w="38100">
            <a:solidFill>
              <a:srgbClr val="09029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6136" y="44624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7934" y="6237312"/>
            <a:ext cx="7680530" cy="448239"/>
          </a:xfrm>
          <a:prstGeom prst="rect">
            <a:avLst/>
          </a:prstGeom>
          <a:solidFill>
            <a:srgbClr val="0A0567"/>
          </a:solidFill>
          <a:ln>
            <a:solidFill>
              <a:schemeClr val="accent1"/>
            </a:solidFill>
          </a:ln>
        </p:spPr>
        <p:txBody>
          <a:bodyPr wrap="square" lIns="78145" tIns="39072" rIns="78145" bIns="39072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Major </a:t>
            </a:r>
            <a:r>
              <a:rPr lang="en-US" sz="2400" b="1" dirty="0" smtClean="0">
                <a:solidFill>
                  <a:srgbClr val="FFFF00"/>
                </a:solidFill>
              </a:rPr>
              <a:t>energy savings envisaged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268760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The </a:t>
            </a:r>
            <a:r>
              <a:rPr lang="en-GB" sz="2800" dirty="0"/>
              <a:t>Solar Thermal Technology Platform has defined its mission, i.e</a:t>
            </a:r>
            <a:r>
              <a:rPr lang="en-GB" sz="2800" i="1" dirty="0"/>
              <a:t>., to achieve a fully functional 0.5 m² </a:t>
            </a:r>
            <a:r>
              <a:rPr lang="en-GB" sz="2800" i="1" dirty="0" smtClean="0"/>
              <a:t>of </a:t>
            </a:r>
            <a:r>
              <a:rPr lang="en-GB" sz="2800" i="1" dirty="0"/>
              <a:t>flat plate solar thermal collector installed capacity per inhabitant in Namibia by </a:t>
            </a:r>
            <a:r>
              <a:rPr lang="en-GB" sz="2800" i="1" dirty="0" smtClean="0"/>
              <a:t>2030</a:t>
            </a:r>
            <a:r>
              <a:rPr lang="en-GB" sz="2800" dirty="0" smtClean="0"/>
              <a:t> </a:t>
            </a:r>
            <a:r>
              <a:rPr lang="en-GB" sz="2800" i="1" dirty="0"/>
              <a:t>(approximately 0.35 kW thermal equivalent</a:t>
            </a:r>
            <a:r>
              <a:rPr lang="en-GB" sz="2800" i="1" dirty="0" smtClean="0"/>
              <a:t>)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By </a:t>
            </a:r>
            <a:r>
              <a:rPr lang="en-GB" sz="2800" dirty="0"/>
              <a:t>achieving the said penetration of solar thermal technologies, some 1.5 million m² of collector area with a thermal output equivalence of approximately 525 MW would be available by 2030.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4070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42" y="-27384"/>
            <a:ext cx="5378830" cy="1143000"/>
          </a:xfrm>
        </p:spPr>
        <p:txBody>
          <a:bodyPr/>
          <a:lstStyle/>
          <a:p>
            <a:pPr algn="l"/>
            <a:r>
              <a:rPr lang="en-ZA" b="1" dirty="0" smtClean="0">
                <a:solidFill>
                  <a:srgbClr val="090290"/>
                </a:solidFill>
              </a:rPr>
              <a:t>Vision</a:t>
            </a:r>
            <a:endParaRPr lang="en-ZA" b="1" dirty="0">
              <a:solidFill>
                <a:srgbClr val="09029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8196" y="5856863"/>
            <a:ext cx="9162196" cy="0"/>
          </a:xfrm>
          <a:prstGeom prst="line">
            <a:avLst/>
          </a:prstGeom>
          <a:ln w="381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8196" y="5977880"/>
            <a:ext cx="9162196" cy="0"/>
          </a:xfrm>
          <a:prstGeom prst="line">
            <a:avLst/>
          </a:prstGeom>
          <a:ln w="38100">
            <a:solidFill>
              <a:srgbClr val="0A02AE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909739"/>
            <a:ext cx="9162196" cy="0"/>
          </a:xfrm>
          <a:prstGeom prst="line">
            <a:avLst/>
          </a:prstGeom>
          <a:ln w="38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34" y="0"/>
            <a:ext cx="33337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971600" y="5957267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C:\Users\mkwetu.mweutota\AppData\Local\Microsoft\Windows\Temporary Internet Files\Content.Outlook\I6XTLY6E\2000px-Coat_of_Arms_of_Namibia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021288"/>
            <a:ext cx="897716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-36512" y="980728"/>
            <a:ext cx="9162196" cy="0"/>
          </a:xfrm>
          <a:prstGeom prst="line">
            <a:avLst/>
          </a:prstGeom>
          <a:ln w="38100">
            <a:solidFill>
              <a:srgbClr val="09029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6136" y="44624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7934" y="6237312"/>
            <a:ext cx="7680530" cy="448239"/>
          </a:xfrm>
          <a:prstGeom prst="rect">
            <a:avLst/>
          </a:prstGeom>
          <a:solidFill>
            <a:srgbClr val="0A0567"/>
          </a:solidFill>
          <a:ln>
            <a:solidFill>
              <a:schemeClr val="accent1"/>
            </a:solidFill>
          </a:ln>
        </p:spPr>
        <p:txBody>
          <a:bodyPr wrap="square" lIns="78145" tIns="39072" rIns="78145" bIns="39072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An Active Solar Thermal Technology Platform Needed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54" y="2245913"/>
            <a:ext cx="8264110" cy="355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1052736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A02AE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The Namibia </a:t>
            </a:r>
            <a:r>
              <a:rPr lang="en-GB" sz="2400" b="1" dirty="0" smtClean="0">
                <a:solidFill>
                  <a:srgbClr val="0A02AE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STT roadmap aims to </a:t>
            </a:r>
            <a:r>
              <a:rPr lang="en-GB" sz="2400" b="1" dirty="0">
                <a:solidFill>
                  <a:srgbClr val="0A02AE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achieve the installation of </a:t>
            </a:r>
            <a:r>
              <a:rPr lang="en-GB" sz="2400" b="1" dirty="0" smtClean="0">
                <a:solidFill>
                  <a:srgbClr val="0A02AE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0.5 </a:t>
            </a:r>
            <a:r>
              <a:rPr lang="en-GB" sz="2400" b="1" dirty="0">
                <a:solidFill>
                  <a:srgbClr val="0A02AE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m² of solar thermal collectors </a:t>
            </a:r>
            <a:r>
              <a:rPr lang="en-GB" sz="2400" b="1" dirty="0" smtClean="0">
                <a:solidFill>
                  <a:srgbClr val="0A02AE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per inhabitant, which </a:t>
            </a:r>
            <a:r>
              <a:rPr lang="en-GB" sz="2400" b="1" dirty="0">
                <a:solidFill>
                  <a:srgbClr val="0A02AE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translates </a:t>
            </a:r>
            <a:r>
              <a:rPr lang="en-GB" sz="2400" b="1" dirty="0" smtClean="0">
                <a:solidFill>
                  <a:srgbClr val="0A02AE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to about1.5 </a:t>
            </a:r>
            <a:r>
              <a:rPr lang="en-GB" sz="2400" b="1" dirty="0">
                <a:solidFill>
                  <a:srgbClr val="0A02AE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million </a:t>
            </a:r>
            <a:r>
              <a:rPr lang="en-GB" sz="2400" b="1" dirty="0" smtClean="0">
                <a:solidFill>
                  <a:srgbClr val="0A02AE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m², by </a:t>
            </a:r>
            <a:r>
              <a:rPr lang="en-GB" sz="2400" b="1" dirty="0">
                <a:solidFill>
                  <a:srgbClr val="0A02AE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2030</a:t>
            </a:r>
            <a:r>
              <a:rPr lang="en-GB" sz="2400" b="1" dirty="0" smtClean="0">
                <a:solidFill>
                  <a:srgbClr val="0A02AE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,.</a:t>
            </a:r>
            <a:endParaRPr lang="en-ZA" sz="2400" dirty="0">
              <a:solidFill>
                <a:srgbClr val="0A02AE"/>
              </a:solidFill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0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42" y="-27384"/>
            <a:ext cx="58066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090290"/>
                </a:solidFill>
              </a:rPr>
              <a:t>Solar Thermal Technology Roadmap</a:t>
            </a:r>
            <a:endParaRPr lang="en-ZA" b="1" dirty="0">
              <a:solidFill>
                <a:srgbClr val="09029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8196" y="5856863"/>
            <a:ext cx="9162196" cy="0"/>
          </a:xfrm>
          <a:prstGeom prst="line">
            <a:avLst/>
          </a:prstGeom>
          <a:ln w="381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8196" y="5977880"/>
            <a:ext cx="9162196" cy="0"/>
          </a:xfrm>
          <a:prstGeom prst="line">
            <a:avLst/>
          </a:prstGeom>
          <a:ln w="38100">
            <a:solidFill>
              <a:srgbClr val="0A02AE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909739"/>
            <a:ext cx="9162196" cy="0"/>
          </a:xfrm>
          <a:prstGeom prst="line">
            <a:avLst/>
          </a:prstGeom>
          <a:ln w="38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6601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Namibia’s solar thermal industry </a:t>
            </a:r>
            <a:r>
              <a:rPr lang="en-GB" dirty="0" smtClean="0"/>
              <a:t>offers:</a:t>
            </a:r>
          </a:p>
          <a:p>
            <a:pPr marL="0" indent="0">
              <a:buNone/>
            </a:pPr>
            <a:endParaRPr lang="en-ZA" b="1" dirty="0" smtClean="0"/>
          </a:p>
          <a:p>
            <a:r>
              <a:rPr lang="en-GB" dirty="0"/>
              <a:t>Thermo-syphon systems for domestic houses (2 – 4 m² per system);</a:t>
            </a:r>
            <a:endParaRPr lang="en-ZA" dirty="0"/>
          </a:p>
          <a:p>
            <a:r>
              <a:rPr lang="en-GB" dirty="0" smtClean="0"/>
              <a:t>Thermo-syphon systems for</a:t>
            </a:r>
            <a:r>
              <a:rPr lang="en-GB" dirty="0"/>
              <a:t>	</a:t>
            </a:r>
            <a:r>
              <a:rPr lang="en-GB" dirty="0" smtClean="0"/>
              <a:t>commercial operations, including tourist </a:t>
            </a:r>
            <a:r>
              <a:rPr lang="en-GB" dirty="0"/>
              <a:t>establishments and lodges (2 – 4 m² per system);</a:t>
            </a:r>
            <a:endParaRPr lang="en-ZA" dirty="0"/>
          </a:p>
          <a:p>
            <a:r>
              <a:rPr lang="en-GB" dirty="0" smtClean="0"/>
              <a:t>Solar </a:t>
            </a:r>
            <a:r>
              <a:rPr lang="en-GB" dirty="0" err="1"/>
              <a:t>combi</a:t>
            </a:r>
            <a:r>
              <a:rPr lang="en-GB" dirty="0"/>
              <a:t>-systems (pumped systems) which combines hot water </a:t>
            </a:r>
            <a:r>
              <a:rPr lang="en-GB" dirty="0" smtClean="0"/>
              <a:t>preparation and </a:t>
            </a:r>
            <a:r>
              <a:rPr lang="en-GB" dirty="0"/>
              <a:t>space heating for domestic houses (10 – 20 m² per system</a:t>
            </a:r>
            <a:r>
              <a:rPr lang="en-GB" dirty="0" smtClean="0"/>
              <a:t>);</a:t>
            </a:r>
            <a:endParaRPr lang="en-ZA" dirty="0"/>
          </a:p>
          <a:p>
            <a:r>
              <a:rPr lang="en-GB" dirty="0" smtClean="0"/>
              <a:t>Pumped </a:t>
            </a:r>
            <a:r>
              <a:rPr lang="en-GB" dirty="0"/>
              <a:t>systems for multi-family houses, hotels, hospitals etc. (20 – 100 m² per system);</a:t>
            </a:r>
            <a:endParaRPr lang="en-ZA" dirty="0"/>
          </a:p>
          <a:p>
            <a:r>
              <a:rPr lang="en-GB" dirty="0" smtClean="0"/>
              <a:t>Cooling  </a:t>
            </a:r>
            <a:r>
              <a:rPr lang="en-GB" dirty="0"/>
              <a:t>and  air-conditioning  of  larger  offices,  hotels  etc.  (50  – 500  m²  per system);</a:t>
            </a:r>
            <a:endParaRPr lang="en-ZA" dirty="0"/>
          </a:p>
          <a:p>
            <a:r>
              <a:rPr lang="en-GB" dirty="0" smtClean="0"/>
              <a:t>Industrial </a:t>
            </a:r>
            <a:r>
              <a:rPr lang="en-GB" dirty="0"/>
              <a:t>applications, including the desalination of sea water (50 – 500m² per system); and</a:t>
            </a:r>
            <a:endParaRPr lang="en-ZA" dirty="0"/>
          </a:p>
          <a:p>
            <a:r>
              <a:rPr lang="en-GB" dirty="0" smtClean="0"/>
              <a:t>Solar </a:t>
            </a:r>
            <a:r>
              <a:rPr lang="en-GB" dirty="0"/>
              <a:t>cooking systems.</a:t>
            </a:r>
            <a:endParaRPr lang="en-ZA" dirty="0"/>
          </a:p>
          <a:p>
            <a:endParaRPr lang="en-ZA" dirty="0"/>
          </a:p>
        </p:txBody>
      </p:sp>
      <p:pic>
        <p:nvPicPr>
          <p:cNvPr id="19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34" y="0"/>
            <a:ext cx="33337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971600" y="5957267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C:\Users\mkwetu.mweutota\AppData\Local\Microsoft\Windows\Temporary Internet Files\Content.Outlook\I6XTLY6E\2000px-Coat_of_Arms_of_Namibia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021288"/>
            <a:ext cx="897716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-36512" y="1196752"/>
            <a:ext cx="9162196" cy="0"/>
          </a:xfrm>
          <a:prstGeom prst="line">
            <a:avLst/>
          </a:prstGeom>
          <a:ln w="38100">
            <a:solidFill>
              <a:srgbClr val="09029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6136" y="44624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67934" y="6237312"/>
            <a:ext cx="7680530" cy="448239"/>
          </a:xfrm>
          <a:prstGeom prst="rect">
            <a:avLst/>
          </a:prstGeom>
          <a:solidFill>
            <a:srgbClr val="0A0567"/>
          </a:solidFill>
          <a:ln>
            <a:solidFill>
              <a:schemeClr val="accent1"/>
            </a:solidFill>
          </a:ln>
        </p:spPr>
        <p:txBody>
          <a:bodyPr wrap="square" lIns="78145" tIns="39072" rIns="78145" bIns="39072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A Vision of Namibia’s Solar Thermal Energy Future</a:t>
            </a:r>
            <a:endParaRPr lang="en-ZA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42" y="-27384"/>
            <a:ext cx="5806676" cy="972741"/>
          </a:xfrm>
        </p:spPr>
        <p:txBody>
          <a:bodyPr>
            <a:noAutofit/>
          </a:bodyPr>
          <a:lstStyle/>
          <a:p>
            <a:pPr lvl="0" algn="l" fontAlgn="base">
              <a:spcAft>
                <a:spcPct val="0"/>
              </a:spcAft>
            </a:pPr>
            <a:r>
              <a:rPr lang="en-GB" altLang="en-US" sz="3200" b="1" dirty="0">
                <a:solidFill>
                  <a:srgbClr val="0902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Daily energy production of </a:t>
            </a:r>
            <a:r>
              <a:rPr lang="en-GB" altLang="en-US" sz="3200" b="1" dirty="0" smtClean="0">
                <a:solidFill>
                  <a:srgbClr val="0902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SWHs (</a:t>
            </a:r>
            <a:r>
              <a:rPr lang="en-GB" altLang="en-US" sz="3200" b="1" dirty="0" err="1">
                <a:solidFill>
                  <a:srgbClr val="0902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kWth.h</a:t>
            </a:r>
            <a:r>
              <a:rPr lang="en-GB" altLang="en-US" sz="3200" b="1" dirty="0" smtClean="0">
                <a:solidFill>
                  <a:srgbClr val="0902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ZA" altLang="en-US" sz="3200" b="1" dirty="0">
              <a:solidFill>
                <a:srgbClr val="09029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8196" y="980728"/>
            <a:ext cx="9162196" cy="0"/>
          </a:xfrm>
          <a:prstGeom prst="line">
            <a:avLst/>
          </a:prstGeom>
          <a:ln w="381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8196" y="1052736"/>
            <a:ext cx="9162196" cy="0"/>
          </a:xfrm>
          <a:prstGeom prst="line">
            <a:avLst/>
          </a:prstGeom>
          <a:ln w="38100">
            <a:solidFill>
              <a:srgbClr val="0A02AE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001077"/>
            <a:ext cx="9162196" cy="0"/>
          </a:xfrm>
          <a:prstGeom prst="line">
            <a:avLst/>
          </a:prstGeom>
          <a:ln w="38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4732119"/>
          </a:xfrm>
        </p:spPr>
        <p:txBody>
          <a:bodyPr>
            <a:normAutofit/>
          </a:bodyPr>
          <a:lstStyle/>
          <a:p>
            <a:endParaRPr lang="en-ZA" b="1" dirty="0" smtClean="0"/>
          </a:p>
          <a:p>
            <a:endParaRPr lang="en-ZA" dirty="0"/>
          </a:p>
        </p:txBody>
      </p:sp>
      <p:pic>
        <p:nvPicPr>
          <p:cNvPr id="19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34" y="0"/>
            <a:ext cx="33337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971600" y="5957267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C:\Users\mkwetu.mweutota\AppData\Local\Microsoft\Windows\Temporary Internet Files\Content.Outlook\I6XTLY6E\2000px-Coat_of_Arms_of_Namibia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021288"/>
            <a:ext cx="897716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-36512" y="5949280"/>
            <a:ext cx="9162196" cy="0"/>
          </a:xfrm>
          <a:prstGeom prst="line">
            <a:avLst/>
          </a:prstGeom>
          <a:ln w="38100">
            <a:solidFill>
              <a:srgbClr val="09029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6136" y="44624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7934" y="6237312"/>
            <a:ext cx="7680530" cy="448239"/>
          </a:xfrm>
          <a:prstGeom prst="rect">
            <a:avLst/>
          </a:prstGeom>
          <a:solidFill>
            <a:srgbClr val="0A0567"/>
          </a:solidFill>
          <a:ln>
            <a:solidFill>
              <a:schemeClr val="accent1"/>
            </a:solidFill>
          </a:ln>
        </p:spPr>
        <p:txBody>
          <a:bodyPr wrap="square" lIns="78145" tIns="39072" rIns="78145" bIns="39072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Cost of water heater – about USD2000/m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2</a:t>
            </a:r>
            <a:endParaRPr lang="en-US" sz="2400" b="1" baseline="30000" dirty="0">
              <a:solidFill>
                <a:srgbClr val="FFFF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51653"/>
              </p:ext>
            </p:extLst>
          </p:nvPr>
        </p:nvGraphicFramePr>
        <p:xfrm>
          <a:off x="251520" y="1124744"/>
          <a:ext cx="8712967" cy="45195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38154"/>
                <a:gridCol w="1585666"/>
                <a:gridCol w="1503731"/>
                <a:gridCol w="1485416"/>
              </a:tblGrid>
              <a:tr h="486320">
                <a:tc>
                  <a:txBody>
                    <a:bodyPr/>
                    <a:lstStyle/>
                    <a:p>
                      <a:pPr marL="19685" algn="just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Technology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Flat</a:t>
                      </a:r>
                      <a:r>
                        <a:rPr lang="en-GB" sz="2000" spc="-20">
                          <a:effectLst/>
                        </a:rPr>
                        <a:t> </a:t>
                      </a:r>
                      <a:r>
                        <a:rPr lang="en-GB" sz="2000">
                          <a:effectLst/>
                        </a:rPr>
                        <a:t>pla</a:t>
                      </a:r>
                      <a:r>
                        <a:rPr lang="en-GB" sz="2000" spc="-5">
                          <a:effectLst/>
                        </a:rPr>
                        <a:t>t</a:t>
                      </a:r>
                      <a:r>
                        <a:rPr lang="en-GB" sz="2000">
                          <a:effectLst/>
                        </a:rPr>
                        <a:t>e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Flat</a:t>
                      </a:r>
                      <a:r>
                        <a:rPr lang="en-GB" sz="2000" spc="-20">
                          <a:effectLst/>
                        </a:rPr>
                        <a:t> </a:t>
                      </a:r>
                      <a:r>
                        <a:rPr lang="en-GB" sz="2000">
                          <a:effectLst/>
                        </a:rPr>
                        <a:t>pla</a:t>
                      </a:r>
                      <a:r>
                        <a:rPr lang="en-GB" sz="2000" spc="-5">
                          <a:effectLst/>
                        </a:rPr>
                        <a:t>t</a:t>
                      </a:r>
                      <a:r>
                        <a:rPr lang="en-GB" sz="2000">
                          <a:effectLst/>
                        </a:rPr>
                        <a:t>e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GB" sz="2000" spc="-5">
                          <a:effectLst/>
                        </a:rPr>
                        <a:t>Ev</a:t>
                      </a:r>
                      <a:r>
                        <a:rPr lang="en-GB" sz="2000">
                          <a:effectLst/>
                        </a:rPr>
                        <a:t>acuated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17739">
                <a:tc>
                  <a:txBody>
                    <a:bodyPr/>
                    <a:lstStyle/>
                    <a:p>
                      <a:pPr marL="19685" algn="just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Conf</a:t>
                      </a:r>
                      <a:r>
                        <a:rPr lang="en-GB" sz="2000" spc="5">
                          <a:effectLst/>
                        </a:rPr>
                        <a:t>i</a:t>
                      </a:r>
                      <a:r>
                        <a:rPr lang="en-GB" sz="2000" spc="-5">
                          <a:effectLst/>
                        </a:rPr>
                        <a:t>g</a:t>
                      </a:r>
                      <a:r>
                        <a:rPr lang="en-GB" sz="2000">
                          <a:effectLst/>
                        </a:rPr>
                        <a:t>ura</a:t>
                      </a:r>
                      <a:r>
                        <a:rPr lang="en-GB" sz="2000" spc="-5">
                          <a:effectLst/>
                        </a:rPr>
                        <a:t>t</a:t>
                      </a:r>
                      <a:r>
                        <a:rPr lang="en-GB" sz="2000" spc="5">
                          <a:effectLst/>
                        </a:rPr>
                        <a:t>i</a:t>
                      </a:r>
                      <a:r>
                        <a:rPr lang="en-GB" sz="2000">
                          <a:effectLst/>
                        </a:rPr>
                        <a:t>on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Th</a:t>
                      </a:r>
                      <a:r>
                        <a:rPr lang="en-GB" sz="2000" spc="-5">
                          <a:effectLst/>
                        </a:rPr>
                        <a:t>e</a:t>
                      </a:r>
                      <a:r>
                        <a:rPr lang="en-GB" sz="2000">
                          <a:effectLst/>
                        </a:rPr>
                        <a:t>rmo-syp</a:t>
                      </a:r>
                      <a:r>
                        <a:rPr lang="en-GB" sz="2000" spc="5">
                          <a:effectLst/>
                        </a:rPr>
                        <a:t>h</a:t>
                      </a:r>
                      <a:r>
                        <a:rPr lang="en-GB" sz="2000">
                          <a:effectLst/>
                        </a:rPr>
                        <a:t>on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In</a:t>
                      </a:r>
                      <a:r>
                        <a:rPr lang="en-GB" sz="2000" spc="-5">
                          <a:effectLst/>
                        </a:rPr>
                        <a:t>d</a:t>
                      </a:r>
                      <a:r>
                        <a:rPr lang="en-GB" sz="2000" spc="5">
                          <a:effectLst/>
                        </a:rPr>
                        <a:t>i</a:t>
                      </a:r>
                      <a:r>
                        <a:rPr lang="en-GB" sz="2000">
                          <a:effectLst/>
                        </a:rPr>
                        <a:t>rect</a:t>
                      </a:r>
                      <a:r>
                        <a:rPr lang="en-GB" sz="2000" spc="-25">
                          <a:effectLst/>
                        </a:rPr>
                        <a:t> </a:t>
                      </a:r>
                      <a:r>
                        <a:rPr lang="en-GB" sz="2000">
                          <a:effectLst/>
                        </a:rPr>
                        <a:t>acti</a:t>
                      </a:r>
                      <a:r>
                        <a:rPr lang="en-GB" sz="2000" spc="-5">
                          <a:effectLst/>
                        </a:rPr>
                        <a:t>v</a:t>
                      </a:r>
                      <a:r>
                        <a:rPr lang="en-GB" sz="2000">
                          <a:effectLst/>
                        </a:rPr>
                        <a:t>e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In</a:t>
                      </a:r>
                      <a:r>
                        <a:rPr lang="en-GB" sz="2000" spc="-5">
                          <a:effectLst/>
                        </a:rPr>
                        <a:t>d</a:t>
                      </a:r>
                      <a:r>
                        <a:rPr lang="en-GB" sz="2000" spc="5">
                          <a:effectLst/>
                        </a:rPr>
                        <a:t>i</a:t>
                      </a:r>
                      <a:r>
                        <a:rPr lang="en-GB" sz="2000">
                          <a:effectLst/>
                        </a:rPr>
                        <a:t>rect</a:t>
                      </a:r>
                      <a:r>
                        <a:rPr lang="en-GB" sz="2000" spc="-25">
                          <a:effectLst/>
                        </a:rPr>
                        <a:t> </a:t>
                      </a:r>
                      <a:r>
                        <a:rPr lang="en-GB" sz="2000">
                          <a:effectLst/>
                        </a:rPr>
                        <a:t>acti</a:t>
                      </a:r>
                      <a:r>
                        <a:rPr lang="en-GB" sz="2000" spc="-5">
                          <a:effectLst/>
                        </a:rPr>
                        <a:t>v</a:t>
                      </a:r>
                      <a:r>
                        <a:rPr lang="en-GB" sz="2000">
                          <a:effectLst/>
                        </a:rPr>
                        <a:t>e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19106">
                <a:tc>
                  <a:txBody>
                    <a:bodyPr/>
                    <a:lstStyle/>
                    <a:p>
                      <a:pPr marL="19685" algn="just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Overa</a:t>
                      </a:r>
                      <a:r>
                        <a:rPr lang="en-GB" sz="2000" spc="5">
                          <a:effectLst/>
                        </a:rPr>
                        <a:t>l</a:t>
                      </a:r>
                      <a:r>
                        <a:rPr lang="en-GB" sz="2000">
                          <a:effectLst/>
                        </a:rPr>
                        <a:t>l</a:t>
                      </a:r>
                      <a:r>
                        <a:rPr lang="en-GB" sz="2000" spc="-25">
                          <a:effectLst/>
                        </a:rPr>
                        <a:t> </a:t>
                      </a:r>
                      <a:r>
                        <a:rPr lang="en-GB" sz="2000">
                          <a:effectLst/>
                        </a:rPr>
                        <a:t>size (m²)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1.98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1.87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2.85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19106">
                <a:tc>
                  <a:txBody>
                    <a:bodyPr/>
                    <a:lstStyle/>
                    <a:p>
                      <a:pPr marL="19685" algn="just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Absor</a:t>
                      </a:r>
                      <a:r>
                        <a:rPr lang="en-GB" sz="2000" spc="-5">
                          <a:effectLst/>
                        </a:rPr>
                        <a:t>b</a:t>
                      </a:r>
                      <a:r>
                        <a:rPr lang="en-GB" sz="2000">
                          <a:effectLst/>
                        </a:rPr>
                        <a:t>er</a:t>
                      </a:r>
                      <a:r>
                        <a:rPr lang="en-GB" sz="2000" spc="-40">
                          <a:effectLst/>
                        </a:rPr>
                        <a:t> </a:t>
                      </a:r>
                      <a:r>
                        <a:rPr lang="en-GB" sz="2000">
                          <a:effectLst/>
                        </a:rPr>
                        <a:t>s</a:t>
                      </a:r>
                      <a:r>
                        <a:rPr lang="en-GB" sz="2000" spc="5">
                          <a:effectLst/>
                        </a:rPr>
                        <a:t>i</a:t>
                      </a:r>
                      <a:r>
                        <a:rPr lang="en-GB" sz="2000">
                          <a:effectLst/>
                        </a:rPr>
                        <a:t>ze </a:t>
                      </a:r>
                      <a:r>
                        <a:rPr lang="en-GB" sz="2000" spc="5">
                          <a:effectLst/>
                        </a:rPr>
                        <a:t>(</a:t>
                      </a:r>
                      <a:r>
                        <a:rPr lang="en-GB" sz="2000">
                          <a:effectLst/>
                        </a:rPr>
                        <a:t>m²)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1.98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1.72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2.85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17739">
                <a:tc>
                  <a:txBody>
                    <a:bodyPr/>
                    <a:lstStyle/>
                    <a:p>
                      <a:pPr marL="19685" algn="just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Max</a:t>
                      </a:r>
                      <a:r>
                        <a:rPr lang="en-GB" sz="2000" spc="5">
                          <a:effectLst/>
                        </a:rPr>
                        <a:t>i</a:t>
                      </a:r>
                      <a:r>
                        <a:rPr lang="en-GB" sz="2000">
                          <a:effectLst/>
                        </a:rPr>
                        <a:t>mum</a:t>
                      </a:r>
                      <a:r>
                        <a:rPr lang="en-GB" sz="2000" spc="-45">
                          <a:effectLst/>
                        </a:rPr>
                        <a:t> </a:t>
                      </a:r>
                      <a:r>
                        <a:rPr lang="en-GB" sz="2000">
                          <a:effectLst/>
                        </a:rPr>
                        <a:t>ef</a:t>
                      </a:r>
                      <a:r>
                        <a:rPr lang="en-GB" sz="2000" spc="-5">
                          <a:effectLst/>
                        </a:rPr>
                        <a:t>f</a:t>
                      </a:r>
                      <a:r>
                        <a:rPr lang="en-GB" sz="2000">
                          <a:effectLst/>
                        </a:rPr>
                        <a:t>iciency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0.74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0.61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0.57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20472">
                <a:tc>
                  <a:txBody>
                    <a:bodyPr/>
                    <a:lstStyle/>
                    <a:p>
                      <a:pPr marL="19685" algn="just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Est</a:t>
                      </a:r>
                      <a:r>
                        <a:rPr lang="en-GB" sz="2000" spc="5">
                          <a:effectLst/>
                        </a:rPr>
                        <a:t>i</a:t>
                      </a:r>
                      <a:r>
                        <a:rPr lang="en-GB" sz="2000">
                          <a:effectLst/>
                        </a:rPr>
                        <a:t>mat</a:t>
                      </a:r>
                      <a:r>
                        <a:rPr lang="en-GB" sz="2000" spc="-5">
                          <a:effectLst/>
                        </a:rPr>
                        <a:t>e</a:t>
                      </a:r>
                      <a:r>
                        <a:rPr lang="en-GB" sz="2000">
                          <a:effectLst/>
                        </a:rPr>
                        <a:t>d</a:t>
                      </a:r>
                      <a:r>
                        <a:rPr lang="en-GB" sz="2000" spc="-25">
                          <a:effectLst/>
                        </a:rPr>
                        <a:t> </a:t>
                      </a:r>
                      <a:r>
                        <a:rPr lang="en-GB" sz="2000">
                          <a:effectLst/>
                        </a:rPr>
                        <a:t>cost</a:t>
                      </a:r>
                      <a:r>
                        <a:rPr lang="en-GB" sz="2000" spc="-20">
                          <a:effectLst/>
                        </a:rPr>
                        <a:t> </a:t>
                      </a:r>
                      <a:r>
                        <a:rPr lang="en-GB" sz="2000">
                          <a:effectLst/>
                        </a:rPr>
                        <a:t>(J</a:t>
                      </a:r>
                      <a:r>
                        <a:rPr lang="en-GB" sz="2000" spc="-5">
                          <a:effectLst/>
                        </a:rPr>
                        <a:t>a</a:t>
                      </a:r>
                      <a:r>
                        <a:rPr lang="en-GB" sz="2000">
                          <a:effectLst/>
                        </a:rPr>
                        <a:t>n</a:t>
                      </a:r>
                      <a:r>
                        <a:rPr lang="en-GB" sz="2000" spc="-20">
                          <a:effectLst/>
                        </a:rPr>
                        <a:t> </a:t>
                      </a:r>
                      <a:r>
                        <a:rPr lang="en-GB" sz="2000">
                          <a:effectLst/>
                        </a:rPr>
                        <a:t>2</a:t>
                      </a:r>
                      <a:r>
                        <a:rPr lang="en-GB" sz="2000" spc="-5">
                          <a:effectLst/>
                        </a:rPr>
                        <a:t>0</a:t>
                      </a:r>
                      <a:r>
                        <a:rPr lang="en-GB" sz="2000">
                          <a:effectLst/>
                        </a:rPr>
                        <a:t>16)</a:t>
                      </a:r>
                      <a:r>
                        <a:rPr lang="en-GB" sz="2000" spc="-20">
                          <a:effectLst/>
                        </a:rPr>
                        <a:t> </a:t>
                      </a:r>
                      <a:r>
                        <a:rPr lang="en-GB" sz="2000">
                          <a:effectLst/>
                        </a:rPr>
                        <a:t>(U</a:t>
                      </a:r>
                      <a:r>
                        <a:rPr lang="en-GB" sz="2000" spc="5">
                          <a:effectLst/>
                        </a:rPr>
                        <a:t>S</a:t>
                      </a:r>
                      <a:r>
                        <a:rPr lang="en-GB" sz="2000">
                          <a:effectLst/>
                        </a:rPr>
                        <a:t>$)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$</a:t>
                      </a:r>
                      <a:r>
                        <a:rPr lang="en-GB" sz="2000" spc="-5">
                          <a:effectLst/>
                        </a:rPr>
                        <a:t>4</a:t>
                      </a:r>
                      <a:r>
                        <a:rPr lang="en-GB" sz="2000">
                          <a:effectLst/>
                        </a:rPr>
                        <a:t>,000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$</a:t>
                      </a:r>
                      <a:r>
                        <a:rPr lang="en-GB" sz="2000" spc="-5">
                          <a:effectLst/>
                        </a:rPr>
                        <a:t>4</a:t>
                      </a:r>
                      <a:r>
                        <a:rPr lang="en-GB" sz="2000">
                          <a:effectLst/>
                        </a:rPr>
                        <a:t>,600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$</a:t>
                      </a:r>
                      <a:r>
                        <a:rPr lang="en-GB" sz="2000" spc="-5">
                          <a:effectLst/>
                        </a:rPr>
                        <a:t>6</a:t>
                      </a:r>
                      <a:r>
                        <a:rPr lang="en-GB" sz="2000">
                          <a:effectLst/>
                        </a:rPr>
                        <a:t>,000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167988">
                <a:tc>
                  <a:txBody>
                    <a:bodyPr/>
                    <a:lstStyle/>
                    <a:p>
                      <a:pPr marL="19685" algn="just">
                        <a:lnSpc>
                          <a:spcPct val="115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  <a:tabLst>
                          <a:tab pos="4035425" algn="l"/>
                        </a:tabLst>
                      </a:pPr>
                      <a:r>
                        <a:rPr lang="en-GB" sz="2000" dirty="0">
                          <a:effectLst/>
                        </a:rPr>
                        <a:t>Ener</a:t>
                      </a:r>
                      <a:r>
                        <a:rPr lang="en-GB" sz="2000" spc="-5" dirty="0">
                          <a:effectLst/>
                        </a:rPr>
                        <a:t>g</a:t>
                      </a:r>
                      <a:r>
                        <a:rPr lang="en-GB" sz="2000" dirty="0">
                          <a:effectLst/>
                        </a:rPr>
                        <a:t>y</a:t>
                      </a:r>
                      <a:r>
                        <a:rPr lang="en-GB" sz="2000" spc="-3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pro</a:t>
                      </a:r>
                      <a:r>
                        <a:rPr lang="en-GB" sz="2000" spc="-5" dirty="0">
                          <a:effectLst/>
                        </a:rPr>
                        <a:t>d</a:t>
                      </a:r>
                      <a:r>
                        <a:rPr lang="en-GB" sz="2000" spc="5" dirty="0">
                          <a:effectLst/>
                        </a:rPr>
                        <a:t>u</a:t>
                      </a:r>
                      <a:r>
                        <a:rPr lang="en-GB" sz="2000" dirty="0">
                          <a:effectLst/>
                        </a:rPr>
                        <a:t>ction</a:t>
                      </a:r>
                      <a:r>
                        <a:rPr lang="en-GB" sz="2000" spc="-35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(</a:t>
                      </a:r>
                      <a:r>
                        <a:rPr lang="en-GB" sz="2000" dirty="0" err="1">
                          <a:effectLst/>
                        </a:rPr>
                        <a:t>kW.h</a:t>
                      </a:r>
                      <a:r>
                        <a:rPr lang="en-GB" sz="2000" spc="-5" dirty="0">
                          <a:effectLst/>
                        </a:rPr>
                        <a:t>/d</a:t>
                      </a:r>
                      <a:r>
                        <a:rPr lang="en-GB" sz="2000" dirty="0">
                          <a:effectLst/>
                        </a:rPr>
                        <a:t>ay):</a:t>
                      </a:r>
                      <a:endParaRPr lang="en-ZA" sz="2000" dirty="0">
                        <a:effectLst/>
                      </a:endParaRPr>
                    </a:p>
                    <a:p>
                      <a:pPr marL="19685" algn="just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4035425" algn="l"/>
                        </a:tabLst>
                      </a:pPr>
                      <a:r>
                        <a:rPr lang="en-GB" sz="2000" dirty="0">
                          <a:effectLst/>
                        </a:rPr>
                        <a:t>– Inso</a:t>
                      </a:r>
                      <a:r>
                        <a:rPr lang="en-GB" sz="2000" spc="5" dirty="0">
                          <a:effectLst/>
                        </a:rPr>
                        <a:t>l</a:t>
                      </a:r>
                      <a:r>
                        <a:rPr lang="en-GB" sz="2000" dirty="0">
                          <a:effectLst/>
                        </a:rPr>
                        <a:t>at</a:t>
                      </a:r>
                      <a:r>
                        <a:rPr lang="en-GB" sz="2000" spc="5" dirty="0">
                          <a:effectLst/>
                        </a:rPr>
                        <a:t>i</a:t>
                      </a:r>
                      <a:r>
                        <a:rPr lang="en-GB" sz="2000" dirty="0">
                          <a:effectLst/>
                        </a:rPr>
                        <a:t>on</a:t>
                      </a:r>
                      <a:r>
                        <a:rPr lang="en-GB" sz="2000" spc="-15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6.5</a:t>
                      </a:r>
                      <a:r>
                        <a:rPr lang="en-GB" sz="2000" spc="-15" dirty="0">
                          <a:effectLst/>
                        </a:rPr>
                        <a:t> </a:t>
                      </a:r>
                      <a:r>
                        <a:rPr lang="en-GB" sz="2000" dirty="0" err="1">
                          <a:effectLst/>
                        </a:rPr>
                        <a:t>kW.h</a:t>
                      </a:r>
                      <a:r>
                        <a:rPr lang="en-GB" sz="2000" dirty="0">
                          <a:effectLst/>
                        </a:rPr>
                        <a:t>/m²/</a:t>
                      </a:r>
                      <a:r>
                        <a:rPr lang="en-GB" sz="2000" spc="-5" dirty="0">
                          <a:effectLst/>
                        </a:rPr>
                        <a:t>d</a:t>
                      </a:r>
                      <a:r>
                        <a:rPr lang="en-GB" sz="2000" dirty="0">
                          <a:effectLst/>
                        </a:rPr>
                        <a:t>ay</a:t>
                      </a:r>
                      <a:r>
                        <a:rPr lang="en-GB" sz="2000" spc="-5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(Mo</a:t>
                      </a:r>
                      <a:r>
                        <a:rPr lang="en-GB" sz="2000" spc="-5" dirty="0">
                          <a:effectLst/>
                        </a:rPr>
                        <a:t>s</a:t>
                      </a:r>
                      <a:r>
                        <a:rPr lang="en-GB" sz="2000" dirty="0">
                          <a:effectLst/>
                        </a:rPr>
                        <a:t>t</a:t>
                      </a:r>
                      <a:r>
                        <a:rPr lang="en-GB" sz="2000" spc="-20" dirty="0">
                          <a:effectLst/>
                        </a:rPr>
                        <a:t> </a:t>
                      </a:r>
                      <a:r>
                        <a:rPr lang="en-GB" sz="2000" spc="5" dirty="0">
                          <a:effectLst/>
                        </a:rPr>
                        <a:t>p</a:t>
                      </a:r>
                      <a:r>
                        <a:rPr lang="en-GB" sz="2000" dirty="0">
                          <a:effectLst/>
                        </a:rPr>
                        <a:t>arts of</a:t>
                      </a:r>
                      <a:r>
                        <a:rPr lang="en-GB" sz="2000" spc="-1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Nam</a:t>
                      </a:r>
                      <a:r>
                        <a:rPr lang="en-GB" sz="2000" spc="5" dirty="0">
                          <a:effectLst/>
                        </a:rPr>
                        <a:t>i</a:t>
                      </a:r>
                      <a:r>
                        <a:rPr lang="en-GB" sz="2000" spc="-10" dirty="0">
                          <a:effectLst/>
                        </a:rPr>
                        <a:t>b</a:t>
                      </a:r>
                      <a:r>
                        <a:rPr lang="en-GB" sz="2000" spc="5" dirty="0">
                          <a:effectLst/>
                        </a:rPr>
                        <a:t>i</a:t>
                      </a:r>
                      <a:r>
                        <a:rPr lang="en-GB" sz="2000" dirty="0">
                          <a:effectLst/>
                        </a:rPr>
                        <a:t>a</a:t>
                      </a:r>
                      <a:r>
                        <a:rPr lang="en-GB" sz="2000" spc="-3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re</a:t>
                      </a:r>
                      <a:r>
                        <a:rPr lang="en-GB" sz="2000" spc="-5" dirty="0">
                          <a:effectLst/>
                        </a:rPr>
                        <a:t>c</a:t>
                      </a:r>
                      <a:r>
                        <a:rPr lang="en-GB" sz="2000" dirty="0">
                          <a:effectLst/>
                        </a:rPr>
                        <a:t>eive</a:t>
                      </a:r>
                      <a:r>
                        <a:rPr lang="en-GB" sz="2000" spc="-25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a</a:t>
                      </a:r>
                      <a:r>
                        <a:rPr lang="en-GB" sz="2000" spc="-5" dirty="0">
                          <a:effectLst/>
                        </a:rPr>
                        <a:t>b</a:t>
                      </a:r>
                      <a:r>
                        <a:rPr lang="en-GB" sz="2000" dirty="0">
                          <a:effectLst/>
                        </a:rPr>
                        <a:t>ove</a:t>
                      </a:r>
                      <a:r>
                        <a:rPr lang="en-GB" sz="2000" spc="-25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24</a:t>
                      </a:r>
                      <a:r>
                        <a:rPr lang="en-GB" sz="2000" spc="-5" dirty="0">
                          <a:effectLst/>
                        </a:rPr>
                        <a:t>0</a:t>
                      </a:r>
                      <a:r>
                        <a:rPr lang="en-GB" sz="2000" dirty="0">
                          <a:effectLst/>
                        </a:rPr>
                        <a:t>0</a:t>
                      </a:r>
                      <a:r>
                        <a:rPr lang="en-GB" sz="2000" spc="-25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kWh annual</a:t>
                      </a:r>
                      <a:r>
                        <a:rPr lang="en-GB" sz="2000" spc="5" dirty="0">
                          <a:effectLst/>
                        </a:rPr>
                        <a:t>l</a:t>
                      </a:r>
                      <a:r>
                        <a:rPr lang="en-GB" sz="2000" dirty="0">
                          <a:effectLst/>
                        </a:rPr>
                        <a:t>y)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 </a:t>
                      </a:r>
                      <a:endParaRPr lang="en-ZA" sz="3200" dirty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 </a:t>
                      </a:r>
                      <a:endParaRPr lang="en-ZA" sz="3200" dirty="0">
                        <a:effectLst/>
                      </a:endParaRP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8.8</a:t>
                      </a:r>
                      <a:endParaRPr lang="en-Z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 </a:t>
                      </a:r>
                      <a:endParaRPr lang="en-ZA" sz="3200" dirty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 </a:t>
                      </a:r>
                      <a:endParaRPr lang="en-ZA" sz="3200" dirty="0">
                        <a:effectLst/>
                      </a:endParaRP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7.1</a:t>
                      </a:r>
                      <a:endParaRPr lang="en-Z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 </a:t>
                      </a:r>
                      <a:endParaRPr lang="en-ZA" sz="3200" dirty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 </a:t>
                      </a:r>
                      <a:endParaRPr lang="en-ZA" sz="3200" dirty="0">
                        <a:effectLst/>
                      </a:endParaRP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9.9</a:t>
                      </a:r>
                      <a:endParaRPr lang="en-Z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4829" y="5661248"/>
            <a:ext cx="54334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Source:  RENEWABLES GLOBAL STATUS REPORT 2009 Update.  </a:t>
            </a: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42" y="-27384"/>
            <a:ext cx="5806676" cy="972741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090290"/>
                </a:solidFill>
              </a:rPr>
              <a:t>Sector-specific solar thermal targets until 2030</a:t>
            </a:r>
            <a:endParaRPr lang="en-ZA" b="1" dirty="0">
              <a:solidFill>
                <a:srgbClr val="09029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8196" y="980728"/>
            <a:ext cx="9162196" cy="0"/>
          </a:xfrm>
          <a:prstGeom prst="line">
            <a:avLst/>
          </a:prstGeom>
          <a:ln w="381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8196" y="1052736"/>
            <a:ext cx="9162196" cy="0"/>
          </a:xfrm>
          <a:prstGeom prst="line">
            <a:avLst/>
          </a:prstGeom>
          <a:ln w="38100">
            <a:solidFill>
              <a:srgbClr val="0A02AE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001077"/>
            <a:ext cx="9162196" cy="0"/>
          </a:xfrm>
          <a:prstGeom prst="line">
            <a:avLst/>
          </a:prstGeom>
          <a:ln w="38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34" y="0"/>
            <a:ext cx="33337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971600" y="5957267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C:\Users\mkwetu.mweutota\AppData\Local\Microsoft\Windows\Temporary Internet Files\Content.Outlook\I6XTLY6E\2000px-Coat_of_Arms_of_Namibia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021288"/>
            <a:ext cx="897716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-36512" y="5949280"/>
            <a:ext cx="9162196" cy="0"/>
          </a:xfrm>
          <a:prstGeom prst="line">
            <a:avLst/>
          </a:prstGeom>
          <a:ln w="38100">
            <a:solidFill>
              <a:srgbClr val="09029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6136" y="44624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04658"/>
              </p:ext>
            </p:extLst>
          </p:nvPr>
        </p:nvGraphicFramePr>
        <p:xfrm>
          <a:off x="35496" y="1097139"/>
          <a:ext cx="9054691" cy="57162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04374"/>
                <a:gridCol w="1632383"/>
                <a:gridCol w="1211134"/>
                <a:gridCol w="1392995"/>
                <a:gridCol w="1513805"/>
              </a:tblGrid>
              <a:tr h="1017736">
                <a:tc>
                  <a:txBody>
                    <a:bodyPr/>
                    <a:lstStyle/>
                    <a:p>
                      <a:pPr marL="59055" algn="l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Sector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09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Descript</a:t>
                      </a:r>
                      <a:r>
                        <a:rPr lang="en-GB" sz="1200" spc="-5" dirty="0">
                          <a:effectLst/>
                        </a:rPr>
                        <a:t>i</a:t>
                      </a:r>
                      <a:r>
                        <a:rPr lang="en-GB" sz="1200" dirty="0">
                          <a:effectLst/>
                        </a:rPr>
                        <a:t>on</a:t>
                      </a:r>
                      <a:r>
                        <a:rPr lang="en-GB" sz="1200" spc="-4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of the</a:t>
                      </a:r>
                      <a:r>
                        <a:rPr lang="en-GB" sz="1200" spc="5" dirty="0">
                          <a:effectLst/>
                        </a:rPr>
                        <a:t>r</a:t>
                      </a:r>
                      <a:r>
                        <a:rPr lang="en-GB" sz="1200" dirty="0">
                          <a:effectLst/>
                        </a:rPr>
                        <a:t>mal ene</a:t>
                      </a:r>
                      <a:r>
                        <a:rPr lang="en-GB" sz="1200" spc="5" dirty="0">
                          <a:effectLst/>
                        </a:rPr>
                        <a:t>r</a:t>
                      </a:r>
                      <a:r>
                        <a:rPr lang="en-GB" sz="1200" spc="-5" dirty="0">
                          <a:effectLst/>
                        </a:rPr>
                        <a:t>g</a:t>
                      </a:r>
                      <a:r>
                        <a:rPr lang="en-GB" sz="1200" dirty="0">
                          <a:effectLst/>
                        </a:rPr>
                        <a:t>y r</a:t>
                      </a:r>
                      <a:r>
                        <a:rPr lang="en-GB" sz="1200" spc="5" dirty="0">
                          <a:effectLst/>
                        </a:rPr>
                        <a:t>e</a:t>
                      </a:r>
                      <a:r>
                        <a:rPr lang="en-GB" sz="1200" dirty="0">
                          <a:effectLst/>
                        </a:rPr>
                        <a:t>qui</a:t>
                      </a:r>
                      <a:r>
                        <a:rPr lang="en-GB" sz="1200" spc="-5" dirty="0">
                          <a:effectLst/>
                        </a:rPr>
                        <a:t>r</a:t>
                      </a:r>
                      <a:r>
                        <a:rPr lang="en-GB" sz="1200" dirty="0">
                          <a:effectLst/>
                        </a:rPr>
                        <a:t>e</a:t>
                      </a:r>
                      <a:r>
                        <a:rPr lang="en-GB" sz="1200" spc="5" dirty="0">
                          <a:effectLst/>
                        </a:rPr>
                        <a:t>m</a:t>
                      </a:r>
                      <a:r>
                        <a:rPr lang="en-GB" sz="1200" spc="-5" dirty="0">
                          <a:effectLst/>
                        </a:rPr>
                        <a:t>en</a:t>
                      </a:r>
                      <a:r>
                        <a:rPr lang="en-GB" sz="1200" dirty="0">
                          <a:effectLst/>
                        </a:rPr>
                        <a:t>ts</a:t>
                      </a:r>
                      <a:endParaRPr lang="en-ZA" sz="1200" dirty="0">
                        <a:effectLst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</a:endParaRPr>
                    </a:p>
                    <a:p>
                      <a:pPr marL="64770" algn="l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(units)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indent="-635" algn="l">
                        <a:lnSpc>
                          <a:spcPct val="99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GB" sz="1200" spc="-5">
                          <a:effectLst/>
                        </a:rPr>
                        <a:t>E</a:t>
                      </a:r>
                      <a:r>
                        <a:rPr lang="en-GB" sz="1200">
                          <a:effectLst/>
                        </a:rPr>
                        <a:t>st</a:t>
                      </a:r>
                      <a:r>
                        <a:rPr lang="en-GB" sz="1200" spc="-5">
                          <a:effectLst/>
                        </a:rPr>
                        <a:t>i</a:t>
                      </a:r>
                      <a:r>
                        <a:rPr lang="en-GB" sz="1200">
                          <a:effectLst/>
                        </a:rPr>
                        <a:t>ma</a:t>
                      </a:r>
                      <a:r>
                        <a:rPr lang="en-GB" sz="1200" spc="5">
                          <a:effectLst/>
                        </a:rPr>
                        <a:t>t</a:t>
                      </a:r>
                      <a:r>
                        <a:rPr lang="en-GB" sz="1200">
                          <a:effectLst/>
                        </a:rPr>
                        <a:t>ion</a:t>
                      </a:r>
                      <a:r>
                        <a:rPr lang="en-GB" sz="1200" spc="-5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of solar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the</a:t>
                      </a:r>
                      <a:r>
                        <a:rPr lang="en-GB" sz="1200" spc="5">
                          <a:effectLst/>
                        </a:rPr>
                        <a:t>r</a:t>
                      </a:r>
                      <a:r>
                        <a:rPr lang="en-GB" sz="1200" spc="-5">
                          <a:effectLst/>
                        </a:rPr>
                        <a:t>m</a:t>
                      </a:r>
                      <a:r>
                        <a:rPr lang="en-GB" sz="1200">
                          <a:effectLst/>
                        </a:rPr>
                        <a:t>al co</a:t>
                      </a:r>
                      <a:r>
                        <a:rPr lang="en-GB" sz="1200" spc="-5">
                          <a:effectLst/>
                        </a:rPr>
                        <a:t>l</a:t>
                      </a:r>
                      <a:r>
                        <a:rPr lang="en-GB" sz="1200">
                          <a:effectLst/>
                        </a:rPr>
                        <a:t>lec</a:t>
                      </a:r>
                      <a:r>
                        <a:rPr lang="en-GB" sz="1200" spc="-5">
                          <a:effectLst/>
                        </a:rPr>
                        <a:t>t</a:t>
                      </a:r>
                      <a:r>
                        <a:rPr lang="en-GB" sz="1200">
                          <a:effectLst/>
                        </a:rPr>
                        <a:t>or</a:t>
                      </a:r>
                      <a:r>
                        <a:rPr lang="en-GB" sz="1200" spc="-4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a</a:t>
                      </a:r>
                      <a:r>
                        <a:rPr lang="en-GB" sz="1200" spc="5">
                          <a:effectLst/>
                        </a:rPr>
                        <a:t>r</a:t>
                      </a:r>
                      <a:r>
                        <a:rPr lang="en-GB" sz="1200">
                          <a:effectLst/>
                        </a:rPr>
                        <a:t>ea to</a:t>
                      </a:r>
                      <a:r>
                        <a:rPr lang="en-GB" sz="1200" spc="-1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sa</a:t>
                      </a:r>
                      <a:r>
                        <a:rPr lang="en-GB" sz="1200" spc="-5">
                          <a:effectLst/>
                        </a:rPr>
                        <a:t>t</a:t>
                      </a:r>
                      <a:r>
                        <a:rPr lang="en-GB" sz="1200">
                          <a:effectLst/>
                        </a:rPr>
                        <a:t>i</a:t>
                      </a:r>
                      <a:r>
                        <a:rPr lang="en-GB" sz="1200" spc="5">
                          <a:effectLst/>
                        </a:rPr>
                        <a:t>s</a:t>
                      </a:r>
                      <a:r>
                        <a:rPr lang="en-GB" sz="1200">
                          <a:effectLst/>
                        </a:rPr>
                        <a:t>fy r</a:t>
                      </a:r>
                      <a:r>
                        <a:rPr lang="en-GB" sz="1200" spc="5">
                          <a:effectLst/>
                        </a:rPr>
                        <a:t>e</a:t>
                      </a:r>
                      <a:r>
                        <a:rPr lang="en-GB" sz="1200">
                          <a:effectLst/>
                        </a:rPr>
                        <a:t>qui</a:t>
                      </a:r>
                      <a:r>
                        <a:rPr lang="en-GB" sz="1200" spc="-5">
                          <a:effectLst/>
                        </a:rPr>
                        <a:t>r</a:t>
                      </a:r>
                      <a:r>
                        <a:rPr lang="en-GB" sz="1200">
                          <a:effectLst/>
                        </a:rPr>
                        <a:t>e</a:t>
                      </a:r>
                      <a:r>
                        <a:rPr lang="en-GB" sz="1200" spc="5">
                          <a:effectLst/>
                        </a:rPr>
                        <a:t>m</a:t>
                      </a:r>
                      <a:r>
                        <a:rPr lang="en-GB" sz="1200" spc="-5">
                          <a:effectLst/>
                        </a:rPr>
                        <a:t>en</a:t>
                      </a:r>
                      <a:r>
                        <a:rPr lang="en-GB" sz="1200">
                          <a:effectLst/>
                        </a:rPr>
                        <a:t>ts (m²)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4620" indent="635" algn="l">
                        <a:lnSpc>
                          <a:spcPts val="109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GB" sz="1200" spc="-5" dirty="0">
                          <a:effectLst/>
                        </a:rPr>
                        <a:t>E</a:t>
                      </a:r>
                      <a:r>
                        <a:rPr lang="en-GB" sz="1200" dirty="0">
                          <a:effectLst/>
                        </a:rPr>
                        <a:t>st</a:t>
                      </a:r>
                      <a:r>
                        <a:rPr lang="en-GB" sz="1200" spc="-5" dirty="0">
                          <a:effectLst/>
                        </a:rPr>
                        <a:t>i</a:t>
                      </a:r>
                      <a:r>
                        <a:rPr lang="en-GB" sz="1200" dirty="0">
                          <a:effectLst/>
                        </a:rPr>
                        <a:t>mated tot</a:t>
                      </a:r>
                      <a:r>
                        <a:rPr lang="en-GB" sz="1200" spc="-5" dirty="0">
                          <a:effectLst/>
                        </a:rPr>
                        <a:t>a</a:t>
                      </a:r>
                      <a:r>
                        <a:rPr lang="en-GB" sz="1200" dirty="0">
                          <a:effectLst/>
                        </a:rPr>
                        <a:t>l</a:t>
                      </a:r>
                      <a:r>
                        <a:rPr lang="en-GB" sz="1200" spc="-3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ene</a:t>
                      </a:r>
                      <a:r>
                        <a:rPr lang="en-GB" sz="1200" spc="5" dirty="0">
                          <a:effectLst/>
                        </a:rPr>
                        <a:t>r</a:t>
                      </a:r>
                      <a:r>
                        <a:rPr lang="en-GB" sz="1200" dirty="0">
                          <a:effectLst/>
                        </a:rPr>
                        <a:t>gy produced</a:t>
                      </a:r>
                      <a:endParaRPr lang="en-ZA" sz="1200" dirty="0">
                        <a:effectLst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</a:endParaRPr>
                    </a:p>
                    <a:p>
                      <a:pPr marL="262890" algn="l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</a:t>
                      </a:r>
                      <a:r>
                        <a:rPr lang="en-GB" sz="1200" dirty="0" err="1">
                          <a:effectLst/>
                        </a:rPr>
                        <a:t>kWthh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940" indent="-46990" algn="l">
                        <a:lnSpc>
                          <a:spcPts val="109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GB" sz="1200" spc="-5" dirty="0">
                          <a:effectLst/>
                        </a:rPr>
                        <a:t>E</a:t>
                      </a:r>
                      <a:r>
                        <a:rPr lang="en-GB" sz="1200" dirty="0">
                          <a:effectLst/>
                        </a:rPr>
                        <a:t>st</a:t>
                      </a:r>
                      <a:r>
                        <a:rPr lang="en-GB" sz="1200" spc="-5" dirty="0">
                          <a:effectLst/>
                        </a:rPr>
                        <a:t>i</a:t>
                      </a:r>
                      <a:r>
                        <a:rPr lang="en-GB" sz="1200" dirty="0">
                          <a:effectLst/>
                        </a:rPr>
                        <a:t>mated</a:t>
                      </a:r>
                      <a:r>
                        <a:rPr lang="en-GB" sz="1200" spc="-45" dirty="0">
                          <a:effectLst/>
                        </a:rPr>
                        <a:t> </a:t>
                      </a:r>
                      <a:r>
                        <a:rPr lang="en-GB" sz="1200" spc="5" dirty="0">
                          <a:effectLst/>
                        </a:rPr>
                        <a:t>c</a:t>
                      </a:r>
                      <a:r>
                        <a:rPr lang="en-GB" sz="1200" dirty="0">
                          <a:effectLst/>
                        </a:rPr>
                        <a:t>ost of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equipment</a:t>
                      </a:r>
                      <a:endParaRPr lang="en-ZA" sz="1200" dirty="0">
                        <a:effectLst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</a:endParaRPr>
                    </a:p>
                    <a:p>
                      <a:pPr marL="94615" algn="l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(U</a:t>
                      </a:r>
                      <a:r>
                        <a:rPr lang="en-GB" sz="1200" spc="5" dirty="0">
                          <a:effectLst/>
                        </a:rPr>
                        <a:t>S</a:t>
                      </a:r>
                      <a:r>
                        <a:rPr lang="en-GB" sz="1200" spc="-5" dirty="0">
                          <a:effectLst/>
                        </a:rPr>
                        <a:t>$</a:t>
                      </a:r>
                      <a:r>
                        <a:rPr lang="en-GB" sz="1200" dirty="0">
                          <a:effectLst/>
                        </a:rPr>
                        <a:t>2000</a:t>
                      </a:r>
                      <a:r>
                        <a:rPr lang="en-GB" sz="1200" spc="-5" dirty="0">
                          <a:effectLst/>
                        </a:rPr>
                        <a:t>/</a:t>
                      </a:r>
                      <a:r>
                        <a:rPr lang="en-GB" sz="1200" dirty="0">
                          <a:effectLst/>
                        </a:rPr>
                        <a:t>m²)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70167">
                <a:tc>
                  <a:txBody>
                    <a:bodyPr/>
                    <a:lstStyle/>
                    <a:p>
                      <a:pPr marL="590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Mass</a:t>
                      </a:r>
                      <a:r>
                        <a:rPr lang="en-GB" sz="1400" spc="-20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hous</a:t>
                      </a:r>
                      <a:r>
                        <a:rPr lang="en-GB" sz="1400" spc="5" dirty="0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ng </a:t>
                      </a:r>
                      <a:r>
                        <a:rPr lang="en-GB" sz="1400" spc="-5" dirty="0">
                          <a:effectLst/>
                        </a:rPr>
                        <a:t>p</a:t>
                      </a:r>
                      <a:r>
                        <a:rPr lang="en-GB" sz="1400" dirty="0">
                          <a:effectLst/>
                        </a:rPr>
                        <a:t>roject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SWHs</a:t>
                      </a:r>
                      <a:r>
                        <a:rPr lang="en-GB" sz="1200" spc="-25" dirty="0">
                          <a:effectLst/>
                        </a:rPr>
                        <a:t> </a:t>
                      </a:r>
                      <a:r>
                        <a:rPr lang="en-GB" sz="1200" spc="5" dirty="0">
                          <a:effectLst/>
                        </a:rPr>
                        <a:t>f</a:t>
                      </a:r>
                      <a:r>
                        <a:rPr lang="en-GB" sz="1200" dirty="0">
                          <a:effectLst/>
                        </a:rPr>
                        <a:t>or a</a:t>
                      </a:r>
                      <a:r>
                        <a:rPr lang="en-GB" sz="1200" spc="-5" dirty="0">
                          <a:effectLst/>
                        </a:rPr>
                        <a:t>dd</a:t>
                      </a:r>
                      <a:r>
                        <a:rPr lang="en-GB" sz="1200" spc="5" dirty="0">
                          <a:effectLst/>
                        </a:rPr>
                        <a:t>i</a:t>
                      </a:r>
                      <a:r>
                        <a:rPr lang="en-GB" sz="1200" dirty="0">
                          <a:effectLst/>
                        </a:rPr>
                        <a:t>t</a:t>
                      </a:r>
                      <a:r>
                        <a:rPr lang="en-GB" sz="1200" spc="5" dirty="0">
                          <a:effectLst/>
                        </a:rPr>
                        <a:t>i</a:t>
                      </a:r>
                      <a:r>
                        <a:rPr lang="en-GB" sz="1200" dirty="0">
                          <a:effectLst/>
                        </a:rPr>
                        <a:t>onal</a:t>
                      </a:r>
                      <a:endParaRPr lang="en-ZA" sz="1200" dirty="0">
                        <a:effectLst/>
                      </a:endParaRPr>
                    </a:p>
                    <a:p>
                      <a:pPr marL="64770" algn="l">
                        <a:lnSpc>
                          <a:spcPts val="10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185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spc="5" dirty="0">
                          <a:effectLst/>
                        </a:rPr>
                        <a:t>0</a:t>
                      </a:r>
                      <a:r>
                        <a:rPr lang="en-GB" sz="1200" dirty="0">
                          <a:effectLst/>
                        </a:rPr>
                        <a:t>00 </a:t>
                      </a:r>
                      <a:r>
                        <a:rPr lang="en-GB" sz="1200" spc="-5" dirty="0">
                          <a:effectLst/>
                        </a:rPr>
                        <a:t>d</a:t>
                      </a:r>
                      <a:r>
                        <a:rPr lang="en-GB" sz="1200" dirty="0">
                          <a:effectLst/>
                        </a:rPr>
                        <a:t>ome</a:t>
                      </a:r>
                      <a:r>
                        <a:rPr lang="en-GB" sz="1200" spc="-5" dirty="0">
                          <a:effectLst/>
                        </a:rPr>
                        <a:t>s</a:t>
                      </a:r>
                      <a:r>
                        <a:rPr lang="en-GB" sz="1200" dirty="0">
                          <a:effectLst/>
                        </a:rPr>
                        <a:t>t</a:t>
                      </a:r>
                      <a:r>
                        <a:rPr lang="en-GB" sz="1200" spc="5" dirty="0">
                          <a:effectLst/>
                        </a:rPr>
                        <a:t>i</a:t>
                      </a:r>
                      <a:r>
                        <a:rPr lang="en-GB" sz="1200" dirty="0">
                          <a:effectLst/>
                        </a:rPr>
                        <a:t>c</a:t>
                      </a:r>
                      <a:r>
                        <a:rPr lang="en-GB" sz="1200" spc="-3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houses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marL="532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</a:t>
                      </a:r>
                      <a:r>
                        <a:rPr lang="en-GB" sz="1200" spc="-5">
                          <a:effectLst/>
                        </a:rPr>
                        <a:t>0</a:t>
                      </a:r>
                      <a:r>
                        <a:rPr lang="en-GB" sz="1200">
                          <a:effectLst/>
                        </a:rPr>
                        <a:t>0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000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marL="2730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</a:t>
                      </a:r>
                      <a:r>
                        <a:rPr lang="en-GB" sz="1200" spc="-5">
                          <a:effectLst/>
                        </a:rPr>
                        <a:t>4</a:t>
                      </a:r>
                      <a:r>
                        <a:rPr lang="en-GB" sz="1200">
                          <a:effectLst/>
                        </a:rPr>
                        <a:t>2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400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 spc="-5">
                          <a:effectLst/>
                        </a:rPr>
                        <a:t>0</a:t>
                      </a:r>
                      <a:r>
                        <a:rPr lang="en-GB" sz="1200" spc="5">
                          <a:effectLst/>
                        </a:rPr>
                        <a:t>0</a:t>
                      </a:r>
                      <a:r>
                        <a:rPr lang="en-GB" sz="1200">
                          <a:effectLst/>
                        </a:rPr>
                        <a:t>0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</a:endParaRPr>
                    </a:p>
                    <a:p>
                      <a:pPr marL="3625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</a:t>
                      </a:r>
                      <a:r>
                        <a:rPr lang="en-GB" sz="1200" spc="-5" dirty="0">
                          <a:effectLst/>
                        </a:rPr>
                        <a:t>0</a:t>
                      </a:r>
                      <a:r>
                        <a:rPr lang="en-GB" sz="1200" dirty="0">
                          <a:effectLst/>
                        </a:rPr>
                        <a:t>0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000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spc="-5" dirty="0">
                          <a:effectLst/>
                        </a:rPr>
                        <a:t>0</a:t>
                      </a:r>
                      <a:r>
                        <a:rPr lang="en-GB" sz="1200" spc="5" dirty="0">
                          <a:effectLst/>
                        </a:rPr>
                        <a:t>0</a:t>
                      </a: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03370">
                <a:tc>
                  <a:txBody>
                    <a:bodyPr/>
                    <a:lstStyle/>
                    <a:p>
                      <a:pPr marL="59055" algn="l">
                        <a:lnSpc>
                          <a:spcPts val="109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</a:t>
                      </a:r>
                      <a:r>
                        <a:rPr lang="en-GB" sz="1400" spc="-5" dirty="0">
                          <a:effectLst/>
                        </a:rPr>
                        <a:t>r</a:t>
                      </a:r>
                      <a:r>
                        <a:rPr lang="en-GB" sz="1400" spc="5" dirty="0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vate</a:t>
                      </a:r>
                      <a:r>
                        <a:rPr lang="en-GB" sz="1400" spc="-30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one-fami</a:t>
                      </a:r>
                      <a:r>
                        <a:rPr lang="en-GB" sz="1400" spc="5" dirty="0">
                          <a:effectLst/>
                        </a:rPr>
                        <a:t>l</a:t>
                      </a:r>
                      <a:r>
                        <a:rPr lang="en-GB" sz="1400" dirty="0">
                          <a:effectLst/>
                        </a:rPr>
                        <a:t>y hous</a:t>
                      </a:r>
                      <a:r>
                        <a:rPr lang="en-GB" sz="1400" spc="5" dirty="0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ng</a:t>
                      </a:r>
                      <a:r>
                        <a:rPr lang="en-GB" sz="1400" spc="-35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s</a:t>
                      </a:r>
                      <a:r>
                        <a:rPr lang="en-GB" sz="1400" spc="-5" dirty="0">
                          <a:effectLst/>
                        </a:rPr>
                        <a:t>t</a:t>
                      </a:r>
                      <a:r>
                        <a:rPr lang="en-GB" sz="1400" dirty="0">
                          <a:effectLst/>
                        </a:rPr>
                        <a:t>ock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</a:t>
                      </a:r>
                      <a:r>
                        <a:rPr lang="en-GB" sz="1200" spc="-5" dirty="0">
                          <a:effectLst/>
                        </a:rPr>
                        <a:t>p</a:t>
                      </a:r>
                      <a:r>
                        <a:rPr lang="en-GB" sz="1200" spc="5" dirty="0">
                          <a:effectLst/>
                        </a:rPr>
                        <a:t>l</a:t>
                      </a:r>
                      <a:r>
                        <a:rPr lang="en-GB" sz="1200" dirty="0">
                          <a:effectLst/>
                        </a:rPr>
                        <a:t>ac</a:t>
                      </a:r>
                      <a:r>
                        <a:rPr lang="en-GB" sz="1200" spc="-5" dirty="0">
                          <a:effectLst/>
                        </a:rPr>
                        <a:t>e</a:t>
                      </a:r>
                      <a:r>
                        <a:rPr lang="en-GB" sz="1200" dirty="0">
                          <a:effectLst/>
                        </a:rPr>
                        <a:t>ment</a:t>
                      </a:r>
                      <a:r>
                        <a:rPr lang="en-GB" sz="1200" spc="-4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of most</a:t>
                      </a:r>
                      <a:r>
                        <a:rPr lang="en-GB" sz="1200" spc="-20" dirty="0">
                          <a:effectLst/>
                        </a:rPr>
                        <a:t> </a:t>
                      </a:r>
                      <a:r>
                        <a:rPr lang="en-GB" sz="1200" spc="-5" dirty="0">
                          <a:effectLst/>
                        </a:rPr>
                        <a:t>d</a:t>
                      </a:r>
                      <a:r>
                        <a:rPr lang="en-GB" sz="1200" dirty="0">
                          <a:effectLst/>
                        </a:rPr>
                        <a:t>ome</a:t>
                      </a:r>
                      <a:r>
                        <a:rPr lang="en-GB" sz="1200" spc="-5" dirty="0">
                          <a:effectLst/>
                        </a:rPr>
                        <a:t>s</a:t>
                      </a:r>
                      <a:r>
                        <a:rPr lang="en-GB" sz="1200" spc="5" dirty="0">
                          <a:effectLst/>
                        </a:rPr>
                        <a:t>ti</a:t>
                      </a:r>
                      <a:r>
                        <a:rPr lang="en-GB" sz="1200" dirty="0">
                          <a:effectLst/>
                        </a:rPr>
                        <a:t>c ele</a:t>
                      </a:r>
                      <a:r>
                        <a:rPr lang="en-GB" sz="1200" spc="-5" dirty="0">
                          <a:effectLst/>
                        </a:rPr>
                        <a:t>c</a:t>
                      </a:r>
                      <a:r>
                        <a:rPr lang="en-GB" sz="1200" dirty="0">
                          <a:effectLst/>
                        </a:rPr>
                        <a:t>tr</a:t>
                      </a:r>
                      <a:r>
                        <a:rPr lang="en-GB" sz="1200" spc="5" dirty="0">
                          <a:effectLst/>
                        </a:rPr>
                        <a:t>i</a:t>
                      </a:r>
                      <a:r>
                        <a:rPr lang="en-GB" sz="1200" dirty="0">
                          <a:effectLst/>
                        </a:rPr>
                        <a:t>c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water heaters</a:t>
                      </a:r>
                      <a:r>
                        <a:rPr lang="en-GB" sz="1200" spc="-35" dirty="0">
                          <a:effectLst/>
                        </a:rPr>
                        <a:t> </a:t>
                      </a:r>
                      <a:r>
                        <a:rPr lang="en-GB" sz="1200" spc="-5" dirty="0">
                          <a:effectLst/>
                        </a:rPr>
                        <a:t>b</a:t>
                      </a:r>
                      <a:r>
                        <a:rPr lang="en-GB" sz="1200" dirty="0">
                          <a:effectLst/>
                        </a:rPr>
                        <a:t>y SWHs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marL="532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</a:t>
                      </a:r>
                      <a:r>
                        <a:rPr lang="en-GB" sz="1200" spc="-5">
                          <a:effectLst/>
                        </a:rPr>
                        <a:t>0</a:t>
                      </a:r>
                      <a:r>
                        <a:rPr lang="en-GB" sz="1200">
                          <a:effectLst/>
                        </a:rPr>
                        <a:t>0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000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marL="2730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</a:t>
                      </a:r>
                      <a:r>
                        <a:rPr lang="en-GB" sz="1200" spc="-5">
                          <a:effectLst/>
                        </a:rPr>
                        <a:t>6</a:t>
                      </a:r>
                      <a:r>
                        <a:rPr lang="en-GB" sz="1200">
                          <a:effectLst/>
                        </a:rPr>
                        <a:t>3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600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 spc="-5">
                          <a:effectLst/>
                        </a:rPr>
                        <a:t>0</a:t>
                      </a:r>
                      <a:r>
                        <a:rPr lang="en-GB" sz="1200" spc="5">
                          <a:effectLst/>
                        </a:rPr>
                        <a:t>0</a:t>
                      </a:r>
                      <a:r>
                        <a:rPr lang="en-GB" sz="1200">
                          <a:effectLst/>
                        </a:rPr>
                        <a:t>0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</a:endParaRPr>
                    </a:p>
                    <a:p>
                      <a:pPr marL="290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r>
                        <a:rPr lang="en-GB" sz="1200" spc="-5" dirty="0">
                          <a:effectLst/>
                        </a:rPr>
                        <a:t>2</a:t>
                      </a:r>
                      <a:r>
                        <a:rPr lang="en-GB" sz="1200" dirty="0">
                          <a:effectLst/>
                        </a:rPr>
                        <a:t>00</a:t>
                      </a:r>
                      <a:r>
                        <a:rPr lang="en-GB" sz="1200" spc="-2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0</a:t>
                      </a:r>
                      <a:r>
                        <a:rPr lang="en-GB" sz="1200" spc="-5" dirty="0">
                          <a:effectLst/>
                        </a:rPr>
                        <a:t>0</a:t>
                      </a:r>
                      <a:r>
                        <a:rPr lang="en-GB" sz="1200" dirty="0">
                          <a:effectLst/>
                        </a:rPr>
                        <a:t>0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0</a:t>
                      </a:r>
                      <a:r>
                        <a:rPr lang="en-GB" sz="1200" spc="5" dirty="0">
                          <a:effectLst/>
                        </a:rPr>
                        <a:t>0</a:t>
                      </a: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4797">
                <a:tc>
                  <a:txBody>
                    <a:bodyPr/>
                    <a:lstStyle/>
                    <a:p>
                      <a:pPr marL="59055" algn="l">
                        <a:lnSpc>
                          <a:spcPts val="109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</a:t>
                      </a:r>
                      <a:r>
                        <a:rPr lang="en-GB" sz="1400" spc="-5" dirty="0">
                          <a:effectLst/>
                        </a:rPr>
                        <a:t>r</a:t>
                      </a:r>
                      <a:r>
                        <a:rPr lang="en-GB" sz="1400" spc="5" dirty="0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vate</a:t>
                      </a:r>
                      <a:r>
                        <a:rPr lang="en-GB" sz="1400" spc="-30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mu</a:t>
                      </a:r>
                      <a:r>
                        <a:rPr lang="en-GB" sz="1400" spc="5" dirty="0">
                          <a:effectLst/>
                        </a:rPr>
                        <a:t>l</a:t>
                      </a:r>
                      <a:r>
                        <a:rPr lang="en-GB" sz="1400" spc="-5" dirty="0">
                          <a:effectLst/>
                        </a:rPr>
                        <a:t>t</a:t>
                      </a:r>
                      <a:r>
                        <a:rPr lang="en-GB" sz="1400" dirty="0">
                          <a:effectLst/>
                        </a:rPr>
                        <a:t>i-fami</a:t>
                      </a:r>
                      <a:r>
                        <a:rPr lang="en-GB" sz="1400" spc="5" dirty="0">
                          <a:effectLst/>
                        </a:rPr>
                        <a:t>l</a:t>
                      </a:r>
                      <a:r>
                        <a:rPr lang="en-GB" sz="1400" dirty="0">
                          <a:effectLst/>
                        </a:rPr>
                        <a:t>y hous</a:t>
                      </a:r>
                      <a:r>
                        <a:rPr lang="en-GB" sz="1400" spc="5" dirty="0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ng</a:t>
                      </a:r>
                      <a:r>
                        <a:rPr lang="en-GB" sz="1400" spc="-35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s</a:t>
                      </a:r>
                      <a:r>
                        <a:rPr lang="en-GB" sz="1400" spc="-5" dirty="0">
                          <a:effectLst/>
                        </a:rPr>
                        <a:t>t</a:t>
                      </a:r>
                      <a:r>
                        <a:rPr lang="en-GB" sz="1400" dirty="0">
                          <a:effectLst/>
                        </a:rPr>
                        <a:t>ock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</a:endParaRPr>
                    </a:p>
                    <a:p>
                      <a:pPr marL="647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20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000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marL="532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r>
                        <a:rPr lang="en-GB" sz="1200" spc="-5">
                          <a:effectLst/>
                        </a:rPr>
                        <a:t>0</a:t>
                      </a:r>
                      <a:r>
                        <a:rPr lang="en-GB" sz="1200">
                          <a:effectLst/>
                        </a:rPr>
                        <a:t>0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000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marL="2730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r>
                        <a:rPr lang="en-GB" sz="1200" spc="-5">
                          <a:effectLst/>
                        </a:rPr>
                        <a:t>6</a:t>
                      </a:r>
                      <a:r>
                        <a:rPr lang="en-GB" sz="1200">
                          <a:effectLst/>
                        </a:rPr>
                        <a:t>0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600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 spc="-5">
                          <a:effectLst/>
                        </a:rPr>
                        <a:t>0</a:t>
                      </a:r>
                      <a:r>
                        <a:rPr lang="en-GB" sz="1200" spc="5">
                          <a:effectLst/>
                        </a:rPr>
                        <a:t>0</a:t>
                      </a:r>
                      <a:r>
                        <a:rPr lang="en-GB" sz="1200">
                          <a:effectLst/>
                        </a:rPr>
                        <a:t>0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</a:endParaRPr>
                    </a:p>
                    <a:p>
                      <a:pPr marL="3638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r>
                        <a:rPr lang="en-GB" sz="1200" spc="-5" dirty="0">
                          <a:effectLst/>
                        </a:rPr>
                        <a:t>0</a:t>
                      </a:r>
                      <a:r>
                        <a:rPr lang="en-GB" sz="1200" dirty="0">
                          <a:effectLst/>
                        </a:rPr>
                        <a:t>0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000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spc="-5" dirty="0">
                          <a:effectLst/>
                        </a:rPr>
                        <a:t>0</a:t>
                      </a:r>
                      <a:r>
                        <a:rPr lang="en-GB" sz="1200" spc="5" dirty="0">
                          <a:effectLst/>
                        </a:rPr>
                        <a:t>0</a:t>
                      </a: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03925">
                <a:tc>
                  <a:txBody>
                    <a:bodyPr/>
                    <a:lstStyle/>
                    <a:p>
                      <a:pPr marL="59055" algn="l">
                        <a:lnSpc>
                          <a:spcPts val="109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</a:t>
                      </a:r>
                      <a:r>
                        <a:rPr lang="en-GB" sz="1400" spc="-5" dirty="0">
                          <a:effectLst/>
                        </a:rPr>
                        <a:t>r</a:t>
                      </a:r>
                      <a:r>
                        <a:rPr lang="en-GB" sz="1400" spc="5" dirty="0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vate</a:t>
                      </a:r>
                      <a:r>
                        <a:rPr lang="en-GB" sz="1400" spc="-30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commerc</a:t>
                      </a:r>
                      <a:r>
                        <a:rPr lang="en-GB" sz="1400" spc="5" dirty="0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al e</a:t>
                      </a:r>
                      <a:r>
                        <a:rPr lang="en-GB" sz="1400" spc="-5" dirty="0">
                          <a:effectLst/>
                        </a:rPr>
                        <a:t>s</a:t>
                      </a:r>
                      <a:r>
                        <a:rPr lang="en-GB" sz="1400" dirty="0">
                          <a:effectLst/>
                        </a:rPr>
                        <a:t>ta</a:t>
                      </a:r>
                      <a:r>
                        <a:rPr lang="en-GB" sz="1400" spc="-5" dirty="0">
                          <a:effectLst/>
                        </a:rPr>
                        <a:t>b</a:t>
                      </a:r>
                      <a:r>
                        <a:rPr lang="en-GB" sz="1400" spc="5" dirty="0">
                          <a:effectLst/>
                        </a:rPr>
                        <a:t>li</a:t>
                      </a:r>
                      <a:r>
                        <a:rPr lang="en-GB" sz="1400" dirty="0">
                          <a:effectLst/>
                        </a:rPr>
                        <a:t>shments, </a:t>
                      </a:r>
                      <a:r>
                        <a:rPr lang="en-GB" sz="1400" spc="5" dirty="0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n</a:t>
                      </a:r>
                      <a:r>
                        <a:rPr lang="en-GB" sz="1400" spc="-5" dirty="0">
                          <a:effectLst/>
                        </a:rPr>
                        <a:t>c</a:t>
                      </a:r>
                      <a:r>
                        <a:rPr lang="en-GB" sz="1400" spc="5" dirty="0">
                          <a:effectLst/>
                        </a:rPr>
                        <a:t>l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r>
                        <a:rPr lang="en-GB" sz="1400" spc="-15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lo</a:t>
                      </a:r>
                      <a:r>
                        <a:rPr lang="en-GB" sz="1400" spc="-5" dirty="0">
                          <a:effectLst/>
                        </a:rPr>
                        <a:t>dg</a:t>
                      </a:r>
                      <a:r>
                        <a:rPr lang="en-GB" sz="1400" dirty="0">
                          <a:effectLst/>
                        </a:rPr>
                        <a:t>es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</a:endParaRPr>
                    </a:p>
                    <a:p>
                      <a:pPr marL="647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r>
                        <a:rPr lang="en-GB" sz="1200" spc="-5" dirty="0">
                          <a:effectLst/>
                        </a:rPr>
                        <a:t> 0</a:t>
                      </a:r>
                      <a:r>
                        <a:rPr lang="en-GB" sz="1200" dirty="0">
                          <a:effectLst/>
                        </a:rPr>
                        <a:t>00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marL="6051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000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marL="3460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32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120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0</a:t>
                      </a:r>
                      <a:r>
                        <a:rPr lang="en-GB" sz="1200" spc="-5">
                          <a:effectLst/>
                        </a:rPr>
                        <a:t>0</a:t>
                      </a:r>
                      <a:r>
                        <a:rPr lang="en-GB" sz="1200">
                          <a:effectLst/>
                        </a:rPr>
                        <a:t>0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</a:endParaRPr>
                    </a:p>
                    <a:p>
                      <a:pPr marL="4368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20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000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0</a:t>
                      </a:r>
                      <a:r>
                        <a:rPr lang="en-GB" sz="1200" spc="-5" dirty="0">
                          <a:effectLst/>
                        </a:rPr>
                        <a:t>0</a:t>
                      </a: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03925">
                <a:tc>
                  <a:txBody>
                    <a:bodyPr/>
                    <a:lstStyle/>
                    <a:p>
                      <a:pPr marL="59055" algn="l">
                        <a:lnSpc>
                          <a:spcPts val="109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Hote</a:t>
                      </a:r>
                      <a:r>
                        <a:rPr lang="en-GB" sz="1400" spc="5" dirty="0">
                          <a:effectLst/>
                        </a:rPr>
                        <a:t>l</a:t>
                      </a:r>
                      <a:r>
                        <a:rPr lang="en-GB" sz="1400" dirty="0">
                          <a:effectLst/>
                        </a:rPr>
                        <a:t>s,</a:t>
                      </a:r>
                      <a:r>
                        <a:rPr lang="en-GB" sz="1400" spc="-10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hos</a:t>
                      </a:r>
                      <a:r>
                        <a:rPr lang="en-GB" sz="1400" spc="-5" dirty="0">
                          <a:effectLst/>
                        </a:rPr>
                        <a:t>p</a:t>
                      </a:r>
                      <a:r>
                        <a:rPr lang="en-GB" sz="1400" dirty="0">
                          <a:effectLst/>
                        </a:rPr>
                        <a:t>itals, stu</a:t>
                      </a:r>
                      <a:r>
                        <a:rPr lang="en-GB" sz="1400" spc="-5" dirty="0">
                          <a:effectLst/>
                        </a:rPr>
                        <a:t>d</a:t>
                      </a:r>
                      <a:r>
                        <a:rPr lang="en-GB" sz="1400" dirty="0">
                          <a:effectLst/>
                        </a:rPr>
                        <a:t>ent</a:t>
                      </a:r>
                      <a:r>
                        <a:rPr lang="en-GB" sz="1400" spc="-35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ho</a:t>
                      </a:r>
                      <a:r>
                        <a:rPr lang="en-GB" sz="1400" spc="5" dirty="0">
                          <a:effectLst/>
                        </a:rPr>
                        <a:t>m</a:t>
                      </a:r>
                      <a:r>
                        <a:rPr lang="en-GB" sz="1400" dirty="0">
                          <a:effectLst/>
                        </a:rPr>
                        <a:t>es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09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r>
                        <a:rPr lang="en-GB" sz="1200" spc="-5" dirty="0">
                          <a:effectLst/>
                        </a:rPr>
                        <a:t>8</a:t>
                      </a:r>
                      <a:r>
                        <a:rPr lang="en-GB" sz="1200" dirty="0">
                          <a:effectLst/>
                        </a:rPr>
                        <a:t>0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hot</a:t>
                      </a:r>
                      <a:r>
                        <a:rPr lang="en-GB" sz="1200" spc="-5" dirty="0">
                          <a:effectLst/>
                        </a:rPr>
                        <a:t>e</a:t>
                      </a:r>
                      <a:r>
                        <a:rPr lang="en-GB" sz="1200" spc="5" dirty="0">
                          <a:effectLst/>
                        </a:rPr>
                        <a:t>l</a:t>
                      </a:r>
                      <a:r>
                        <a:rPr lang="en-GB" sz="1200" dirty="0">
                          <a:effectLst/>
                        </a:rPr>
                        <a:t>s,</a:t>
                      </a:r>
                      <a:r>
                        <a:rPr lang="en-GB" sz="1200" spc="-3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3</a:t>
                      </a:r>
                      <a:r>
                        <a:rPr lang="en-GB" sz="1200" spc="-5" dirty="0">
                          <a:effectLst/>
                        </a:rPr>
                        <a:t>4</a:t>
                      </a:r>
                      <a:r>
                        <a:rPr lang="en-GB" sz="1200" dirty="0">
                          <a:effectLst/>
                        </a:rPr>
                        <a:t>3 hos</a:t>
                      </a:r>
                      <a:r>
                        <a:rPr lang="en-GB" sz="1200" spc="-5" dirty="0">
                          <a:effectLst/>
                        </a:rPr>
                        <a:t>p</a:t>
                      </a:r>
                      <a:r>
                        <a:rPr lang="en-GB" sz="1200" spc="5" dirty="0">
                          <a:effectLst/>
                        </a:rPr>
                        <a:t>i</a:t>
                      </a:r>
                      <a:r>
                        <a:rPr lang="en-GB" sz="1200" dirty="0">
                          <a:effectLst/>
                        </a:rPr>
                        <a:t>ta</a:t>
                      </a:r>
                      <a:r>
                        <a:rPr lang="en-GB" sz="1200" spc="5" dirty="0">
                          <a:effectLst/>
                        </a:rPr>
                        <a:t>l</a:t>
                      </a:r>
                      <a:r>
                        <a:rPr lang="en-GB" sz="1200" dirty="0">
                          <a:effectLst/>
                        </a:rPr>
                        <a:t>s</a:t>
                      </a:r>
                      <a:r>
                        <a:rPr lang="en-GB" sz="1200" spc="-2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and clin</a:t>
                      </a:r>
                      <a:r>
                        <a:rPr lang="en-GB" sz="1200" spc="5" dirty="0">
                          <a:effectLst/>
                        </a:rPr>
                        <a:t>i</a:t>
                      </a:r>
                      <a:r>
                        <a:rPr lang="en-GB" sz="1200" dirty="0">
                          <a:effectLst/>
                        </a:rPr>
                        <a:t>c</a:t>
                      </a:r>
                      <a:r>
                        <a:rPr lang="en-GB" sz="1200" spc="-10" dirty="0">
                          <a:effectLst/>
                        </a:rPr>
                        <a:t>s</a:t>
                      </a:r>
                      <a:r>
                        <a:rPr lang="en-GB" sz="1200" dirty="0">
                          <a:effectLst/>
                        </a:rPr>
                        <a:t>,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etc.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marL="6051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60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000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marL="3460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96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360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0</a:t>
                      </a:r>
                      <a:r>
                        <a:rPr lang="en-GB" sz="1200" spc="-5">
                          <a:effectLst/>
                        </a:rPr>
                        <a:t>0</a:t>
                      </a:r>
                      <a:r>
                        <a:rPr lang="en-GB" sz="1200">
                          <a:effectLst/>
                        </a:rPr>
                        <a:t>0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</a:endParaRPr>
                    </a:p>
                    <a:p>
                      <a:pPr marL="3625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r>
                        <a:rPr lang="en-GB" sz="1200" spc="-5" dirty="0">
                          <a:effectLst/>
                        </a:rPr>
                        <a:t>2</a:t>
                      </a:r>
                      <a:r>
                        <a:rPr lang="en-GB" sz="1200" dirty="0">
                          <a:effectLst/>
                        </a:rPr>
                        <a:t>0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000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spc="-5" dirty="0">
                          <a:effectLst/>
                        </a:rPr>
                        <a:t>0</a:t>
                      </a:r>
                      <a:r>
                        <a:rPr lang="en-GB" sz="1200" spc="5" dirty="0">
                          <a:effectLst/>
                        </a:rPr>
                        <a:t>0</a:t>
                      </a: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33101">
                <a:tc>
                  <a:txBody>
                    <a:bodyPr/>
                    <a:lstStyle/>
                    <a:p>
                      <a:pPr marL="590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So</a:t>
                      </a:r>
                      <a:r>
                        <a:rPr lang="en-GB" sz="1400" spc="5" dirty="0">
                          <a:effectLst/>
                        </a:rPr>
                        <a:t>l</a:t>
                      </a:r>
                      <a:r>
                        <a:rPr lang="en-GB" sz="1400" dirty="0">
                          <a:effectLst/>
                        </a:rPr>
                        <a:t>ar</a:t>
                      </a:r>
                      <a:r>
                        <a:rPr lang="en-GB" sz="1400" spc="-25" dirty="0">
                          <a:effectLst/>
                        </a:rPr>
                        <a:t> </a:t>
                      </a:r>
                      <a:r>
                        <a:rPr lang="en-GB" sz="1400" spc="-5" dirty="0">
                          <a:effectLst/>
                        </a:rPr>
                        <a:t>a</a:t>
                      </a:r>
                      <a:r>
                        <a:rPr lang="en-GB" sz="1400" spc="5" dirty="0">
                          <a:effectLst/>
                        </a:rPr>
                        <a:t>ir</a:t>
                      </a:r>
                      <a:r>
                        <a:rPr lang="en-GB" sz="1400" dirty="0">
                          <a:effectLst/>
                        </a:rPr>
                        <a:t>- con</a:t>
                      </a:r>
                      <a:r>
                        <a:rPr lang="en-GB" sz="1400" spc="-5" dirty="0">
                          <a:effectLst/>
                        </a:rPr>
                        <a:t>d</a:t>
                      </a:r>
                      <a:r>
                        <a:rPr lang="en-GB" sz="1400" spc="5" dirty="0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t</a:t>
                      </a:r>
                      <a:r>
                        <a:rPr lang="en-GB" sz="1400" spc="5" dirty="0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o</a:t>
                      </a:r>
                      <a:r>
                        <a:rPr lang="en-GB" sz="1400" spc="-5" dirty="0">
                          <a:effectLst/>
                        </a:rPr>
                        <a:t>n</a:t>
                      </a:r>
                      <a:r>
                        <a:rPr lang="en-GB" sz="1400" spc="5" dirty="0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ng</a:t>
                      </a:r>
                      <a:r>
                        <a:rPr lang="en-GB" sz="1400" spc="-50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and cooling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</a:endParaRPr>
                    </a:p>
                    <a:p>
                      <a:pPr marL="647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Off</a:t>
                      </a:r>
                      <a:r>
                        <a:rPr lang="en-GB" sz="1200" spc="5" dirty="0">
                          <a:effectLst/>
                        </a:rPr>
                        <a:t>i</a:t>
                      </a:r>
                      <a:r>
                        <a:rPr lang="en-GB" sz="1200" dirty="0">
                          <a:effectLst/>
                        </a:rPr>
                        <a:t>ce</a:t>
                      </a:r>
                      <a:r>
                        <a:rPr lang="en-GB" sz="1200" spc="-3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b</a:t>
                      </a:r>
                      <a:r>
                        <a:rPr lang="en-GB" sz="1200" spc="-5" dirty="0">
                          <a:effectLst/>
                        </a:rPr>
                        <a:t>u</a:t>
                      </a:r>
                      <a:r>
                        <a:rPr lang="en-GB" sz="1200" spc="5" dirty="0">
                          <a:effectLst/>
                        </a:rPr>
                        <a:t>il</a:t>
                      </a:r>
                      <a:r>
                        <a:rPr lang="en-GB" sz="1200" spc="-10" dirty="0">
                          <a:effectLst/>
                        </a:rPr>
                        <a:t>d</a:t>
                      </a:r>
                      <a:r>
                        <a:rPr lang="en-GB" sz="1200" spc="5" dirty="0">
                          <a:effectLst/>
                        </a:rPr>
                        <a:t>i</a:t>
                      </a:r>
                      <a:r>
                        <a:rPr lang="en-GB" sz="1200" spc="-5" dirty="0">
                          <a:effectLst/>
                        </a:rPr>
                        <a:t>ng</a:t>
                      </a:r>
                      <a:r>
                        <a:rPr lang="en-GB" sz="1200" dirty="0">
                          <a:effectLst/>
                        </a:rPr>
                        <a:t>s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marL="6051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000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marL="3460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32</a:t>
                      </a:r>
                      <a:r>
                        <a:rPr lang="en-GB" sz="1200" spc="-1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120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000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</a:endParaRPr>
                    </a:p>
                    <a:p>
                      <a:pPr marL="4362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40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000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0</a:t>
                      </a:r>
                      <a:r>
                        <a:rPr lang="en-GB" sz="1200" spc="-5" dirty="0">
                          <a:effectLst/>
                        </a:rPr>
                        <a:t>0</a:t>
                      </a: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48134">
                <a:tc>
                  <a:txBody>
                    <a:bodyPr/>
                    <a:lstStyle/>
                    <a:p>
                      <a:pPr marL="590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</a:t>
                      </a:r>
                      <a:r>
                        <a:rPr lang="en-GB" sz="1400" spc="5" dirty="0">
                          <a:effectLst/>
                        </a:rPr>
                        <a:t>y</a:t>
                      </a:r>
                      <a:r>
                        <a:rPr lang="en-GB" sz="1400" dirty="0">
                          <a:effectLst/>
                        </a:rPr>
                        <a:t>st</a:t>
                      </a:r>
                      <a:r>
                        <a:rPr lang="en-GB" sz="1400" spc="-5" dirty="0">
                          <a:effectLst/>
                        </a:rPr>
                        <a:t>e</a:t>
                      </a:r>
                      <a:r>
                        <a:rPr lang="en-GB" sz="1400" dirty="0">
                          <a:effectLst/>
                        </a:rPr>
                        <a:t>ms</a:t>
                      </a:r>
                      <a:r>
                        <a:rPr lang="en-GB" sz="1400" spc="-40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for </a:t>
                      </a:r>
                      <a:r>
                        <a:rPr lang="en-GB" sz="1400" spc="5" dirty="0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ndustr</a:t>
                      </a:r>
                      <a:r>
                        <a:rPr lang="en-GB" sz="1400" spc="5" dirty="0">
                          <a:effectLst/>
                        </a:rPr>
                        <a:t>i</a:t>
                      </a:r>
                      <a:r>
                        <a:rPr lang="en-GB" sz="1400" spc="-5" dirty="0">
                          <a:effectLst/>
                        </a:rPr>
                        <a:t>a</a:t>
                      </a:r>
                      <a:r>
                        <a:rPr lang="en-GB" sz="1400" dirty="0">
                          <a:effectLst/>
                        </a:rPr>
                        <a:t>l</a:t>
                      </a:r>
                      <a:r>
                        <a:rPr lang="en-GB" sz="1400" spc="-20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a</a:t>
                      </a:r>
                      <a:r>
                        <a:rPr lang="en-GB" sz="1400" spc="-5" dirty="0">
                          <a:effectLst/>
                        </a:rPr>
                        <a:t>n</a:t>
                      </a:r>
                      <a:r>
                        <a:rPr lang="en-GB" sz="1400" dirty="0">
                          <a:effectLst/>
                        </a:rPr>
                        <a:t>d m</a:t>
                      </a:r>
                      <a:r>
                        <a:rPr lang="en-GB" sz="1400" spc="5" dirty="0">
                          <a:effectLst/>
                        </a:rPr>
                        <a:t>i</a:t>
                      </a:r>
                      <a:r>
                        <a:rPr lang="en-GB" sz="1400" spc="-5" dirty="0">
                          <a:effectLst/>
                        </a:rPr>
                        <a:t>n</a:t>
                      </a:r>
                      <a:r>
                        <a:rPr lang="en-GB" sz="1400" spc="5" dirty="0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ng</a:t>
                      </a:r>
                      <a:r>
                        <a:rPr lang="en-GB" sz="1400" spc="-15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a</a:t>
                      </a:r>
                      <a:r>
                        <a:rPr lang="en-GB" sz="1400" spc="-5" dirty="0">
                          <a:effectLst/>
                        </a:rPr>
                        <a:t>pp</a:t>
                      </a:r>
                      <a:r>
                        <a:rPr lang="en-GB" sz="1400" spc="5" dirty="0">
                          <a:effectLst/>
                        </a:rPr>
                        <a:t>li</a:t>
                      </a:r>
                      <a:r>
                        <a:rPr lang="en-GB" sz="1400" spc="-5" dirty="0">
                          <a:effectLst/>
                        </a:rPr>
                        <a:t>c</a:t>
                      </a:r>
                      <a:r>
                        <a:rPr lang="en-GB" sz="1400" dirty="0">
                          <a:effectLst/>
                        </a:rPr>
                        <a:t>at</a:t>
                      </a:r>
                      <a:r>
                        <a:rPr lang="en-GB" sz="1400" spc="5" dirty="0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ons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pc="-5" dirty="0" smtClean="0">
                          <a:effectLst/>
                        </a:rPr>
                        <a:t>L</a:t>
                      </a:r>
                      <a:r>
                        <a:rPr lang="en-GB" sz="1200" dirty="0" smtClean="0">
                          <a:effectLst/>
                        </a:rPr>
                        <a:t>ow temp</a:t>
                      </a:r>
                      <a:r>
                        <a:rPr lang="en-GB" sz="1200" spc="-5" dirty="0" smtClean="0">
                          <a:effectLst/>
                        </a:rPr>
                        <a:t>e</a:t>
                      </a:r>
                      <a:r>
                        <a:rPr lang="en-GB" sz="1200" dirty="0" smtClean="0">
                          <a:effectLst/>
                        </a:rPr>
                        <a:t>ratu</a:t>
                      </a:r>
                      <a:r>
                        <a:rPr lang="en-GB" sz="1200" spc="5" dirty="0" smtClean="0">
                          <a:effectLst/>
                        </a:rPr>
                        <a:t>r</a:t>
                      </a:r>
                      <a:r>
                        <a:rPr lang="en-GB" sz="1200" dirty="0" smtClean="0">
                          <a:effectLst/>
                        </a:rPr>
                        <a:t>e </a:t>
                      </a:r>
                      <a:r>
                        <a:rPr lang="en-GB" sz="1200" dirty="0">
                          <a:effectLst/>
                        </a:rPr>
                        <a:t>a</a:t>
                      </a:r>
                      <a:r>
                        <a:rPr lang="en-GB" sz="1200" spc="-5" dirty="0">
                          <a:effectLst/>
                        </a:rPr>
                        <a:t>pp</a:t>
                      </a:r>
                      <a:r>
                        <a:rPr lang="en-GB" sz="1200" spc="5" dirty="0">
                          <a:effectLst/>
                        </a:rPr>
                        <a:t>li</a:t>
                      </a:r>
                      <a:r>
                        <a:rPr lang="en-GB" sz="1200" dirty="0">
                          <a:effectLst/>
                        </a:rPr>
                        <a:t>cation</a:t>
                      </a:r>
                      <a:r>
                        <a:rPr lang="en-GB" sz="1200" spc="-5" dirty="0">
                          <a:effectLst/>
                        </a:rPr>
                        <a:t>s</a:t>
                      </a:r>
                      <a:r>
                        <a:rPr lang="en-GB" sz="1200" dirty="0">
                          <a:effectLst/>
                        </a:rPr>
                        <a:t>,</a:t>
                      </a:r>
                      <a:endParaRPr lang="en-ZA" sz="1200" dirty="0">
                        <a:effectLst/>
                      </a:endParaRPr>
                    </a:p>
                    <a:p>
                      <a:pPr marL="64770" algn="l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&lt; 200°C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marL="532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r>
                        <a:rPr lang="en-GB" sz="1200" spc="-5">
                          <a:effectLst/>
                        </a:rPr>
                        <a:t>0</a:t>
                      </a:r>
                      <a:r>
                        <a:rPr lang="en-GB" sz="1200">
                          <a:effectLst/>
                        </a:rPr>
                        <a:t>0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000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marL="2730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321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 spc="5">
                          <a:effectLst/>
                        </a:rPr>
                        <a:t>2</a:t>
                      </a:r>
                      <a:r>
                        <a:rPr lang="en-GB" sz="1200">
                          <a:effectLst/>
                        </a:rPr>
                        <a:t>00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000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</a:endParaRPr>
                    </a:p>
                    <a:p>
                      <a:pPr marL="3625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</a:t>
                      </a:r>
                      <a:r>
                        <a:rPr lang="en-GB" sz="1200" spc="-5" dirty="0">
                          <a:effectLst/>
                        </a:rPr>
                        <a:t>0</a:t>
                      </a:r>
                      <a:r>
                        <a:rPr lang="en-GB" sz="1200" dirty="0">
                          <a:effectLst/>
                        </a:rPr>
                        <a:t>0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000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spc="-5" dirty="0">
                          <a:effectLst/>
                        </a:rPr>
                        <a:t>0</a:t>
                      </a:r>
                      <a:r>
                        <a:rPr lang="en-GB" sz="1200" spc="5" dirty="0">
                          <a:effectLst/>
                        </a:rPr>
                        <a:t>0</a:t>
                      </a: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084">
                <a:tc>
                  <a:txBody>
                    <a:bodyPr/>
                    <a:lstStyle/>
                    <a:p>
                      <a:pPr marL="59055" algn="l">
                        <a:lnSpc>
                          <a:spcPts val="109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Domest</a:t>
                      </a:r>
                      <a:r>
                        <a:rPr lang="en-GB" sz="1400" spc="5" dirty="0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c</a:t>
                      </a:r>
                      <a:r>
                        <a:rPr lang="en-GB" sz="1400" spc="-40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a</a:t>
                      </a:r>
                      <a:r>
                        <a:rPr lang="en-GB" sz="1400" spc="-5" dirty="0">
                          <a:effectLst/>
                        </a:rPr>
                        <a:t>n</a:t>
                      </a:r>
                      <a:r>
                        <a:rPr lang="en-GB" sz="1400" dirty="0">
                          <a:effectLst/>
                        </a:rPr>
                        <a:t>d commerc</a:t>
                      </a:r>
                      <a:r>
                        <a:rPr lang="en-GB" sz="1400" spc="5" dirty="0">
                          <a:effectLst/>
                        </a:rPr>
                        <a:t>i</a:t>
                      </a:r>
                      <a:r>
                        <a:rPr lang="en-GB" sz="1400" dirty="0">
                          <a:effectLst/>
                        </a:rPr>
                        <a:t>al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So</a:t>
                      </a:r>
                      <a:r>
                        <a:rPr lang="en-GB" sz="1200" spc="5" dirty="0">
                          <a:effectLst/>
                        </a:rPr>
                        <a:t>l</a:t>
                      </a:r>
                      <a:r>
                        <a:rPr lang="en-GB" sz="1200" dirty="0">
                          <a:effectLst/>
                        </a:rPr>
                        <a:t>ar</a:t>
                      </a:r>
                      <a:r>
                        <a:rPr lang="en-GB" sz="1200" spc="-2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coo</a:t>
                      </a:r>
                      <a:r>
                        <a:rPr lang="en-GB" sz="1200" spc="-5" dirty="0">
                          <a:effectLst/>
                        </a:rPr>
                        <a:t>k</a:t>
                      </a:r>
                      <a:r>
                        <a:rPr lang="en-GB" sz="1200" spc="5" dirty="0">
                          <a:effectLst/>
                        </a:rPr>
                        <a:t>i</a:t>
                      </a:r>
                      <a:r>
                        <a:rPr lang="en-GB" sz="1200" dirty="0">
                          <a:effectLst/>
                        </a:rPr>
                        <a:t>ng</a:t>
                      </a:r>
                      <a:r>
                        <a:rPr lang="en-GB" sz="1200" spc="-4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at</a:t>
                      </a:r>
                      <a:endParaRPr lang="en-ZA" sz="1200" dirty="0">
                        <a:effectLst/>
                      </a:endParaRPr>
                    </a:p>
                    <a:p>
                      <a:pPr marL="64770" algn="l">
                        <a:lnSpc>
                          <a:spcPts val="1085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1m²</a:t>
                      </a:r>
                      <a:r>
                        <a:rPr lang="en-GB" sz="1200" spc="-20" dirty="0">
                          <a:effectLst/>
                        </a:rPr>
                        <a:t> </a:t>
                      </a:r>
                      <a:r>
                        <a:rPr lang="en-GB" sz="1200" spc="-5" dirty="0">
                          <a:effectLst/>
                        </a:rPr>
                        <a:t>p</a:t>
                      </a:r>
                      <a:r>
                        <a:rPr lang="en-GB" sz="1200" dirty="0">
                          <a:effectLst/>
                        </a:rPr>
                        <a:t>er</a:t>
                      </a:r>
                      <a:r>
                        <a:rPr lang="en-GB" sz="1200" spc="-1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fam</a:t>
                      </a:r>
                      <a:r>
                        <a:rPr lang="en-GB" sz="1200" spc="5" dirty="0">
                          <a:effectLst/>
                        </a:rPr>
                        <a:t>il</a:t>
                      </a:r>
                      <a:r>
                        <a:rPr lang="en-GB" sz="1200" dirty="0">
                          <a:effectLst/>
                        </a:rPr>
                        <a:t>y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marL="532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100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 spc="5">
                          <a:effectLst/>
                        </a:rPr>
                        <a:t>0</a:t>
                      </a:r>
                      <a:r>
                        <a:rPr lang="en-GB" sz="1200">
                          <a:effectLst/>
                        </a:rPr>
                        <a:t>00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marL="2730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r>
                        <a:rPr lang="en-GB" sz="1200" spc="-5">
                          <a:effectLst/>
                        </a:rPr>
                        <a:t>6</a:t>
                      </a:r>
                      <a:r>
                        <a:rPr lang="en-GB" sz="1200">
                          <a:effectLst/>
                        </a:rPr>
                        <a:t>0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600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 spc="-5">
                          <a:effectLst/>
                        </a:rPr>
                        <a:t>0</a:t>
                      </a:r>
                      <a:r>
                        <a:rPr lang="en-GB" sz="1200" spc="5">
                          <a:effectLst/>
                        </a:rPr>
                        <a:t>0</a:t>
                      </a:r>
                      <a:r>
                        <a:rPr lang="en-GB" sz="1200">
                          <a:effectLst/>
                        </a:rPr>
                        <a:t>0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5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ZA" sz="1200">
                        <a:effectLst/>
                      </a:endParaRPr>
                    </a:p>
                    <a:p>
                      <a:pPr marL="4362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</a:t>
                      </a:r>
                      <a:r>
                        <a:rPr lang="en-GB" sz="1200" spc="-10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000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0</a:t>
                      </a:r>
                      <a:r>
                        <a:rPr lang="en-GB" sz="1200" spc="-5">
                          <a:effectLst/>
                        </a:rPr>
                        <a:t>0</a:t>
                      </a:r>
                      <a:r>
                        <a:rPr lang="en-GB" sz="1200">
                          <a:effectLst/>
                        </a:rPr>
                        <a:t>0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2575">
                <a:tc gridSpan="2">
                  <a:txBody>
                    <a:bodyPr/>
                    <a:lstStyle/>
                    <a:p>
                      <a:pPr marL="59055" algn="l">
                        <a:lnSpc>
                          <a:spcPct val="115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TOTAL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680" algn="just">
                        <a:lnSpc>
                          <a:spcPct val="115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r>
                        <a:rPr lang="en-GB" sz="1200" spc="-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5</a:t>
                      </a:r>
                      <a:r>
                        <a:rPr lang="en-GB" sz="1200" spc="5">
                          <a:effectLst/>
                        </a:rPr>
                        <a:t>0</a:t>
                      </a:r>
                      <a:r>
                        <a:rPr lang="en-GB" sz="1200">
                          <a:effectLst/>
                        </a:rPr>
                        <a:t>0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 spc="-5">
                          <a:effectLst/>
                        </a:rPr>
                        <a:t>0</a:t>
                      </a:r>
                      <a:r>
                        <a:rPr lang="en-GB" sz="1200">
                          <a:effectLst/>
                        </a:rPr>
                        <a:t>00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algn="just">
                        <a:lnSpc>
                          <a:spcPct val="115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</a:t>
                      </a:r>
                      <a:r>
                        <a:rPr lang="en-GB" sz="1200" spc="-5">
                          <a:effectLst/>
                        </a:rPr>
                        <a:t> </a:t>
                      </a:r>
                      <a:r>
                        <a:rPr lang="en-GB" sz="1200">
                          <a:effectLst/>
                        </a:rPr>
                        <a:t>8</a:t>
                      </a:r>
                      <a:r>
                        <a:rPr lang="en-GB" sz="1200" spc="5">
                          <a:effectLst/>
                        </a:rPr>
                        <a:t>1</a:t>
                      </a:r>
                      <a:r>
                        <a:rPr lang="en-GB" sz="1200">
                          <a:effectLst/>
                        </a:rPr>
                        <a:t>8</a:t>
                      </a:r>
                      <a:r>
                        <a:rPr lang="en-GB" sz="1200" spc="-20">
                          <a:effectLst/>
                        </a:rPr>
                        <a:t> </a:t>
                      </a:r>
                      <a:r>
                        <a:rPr lang="en-GB" sz="1200" spc="-5">
                          <a:effectLst/>
                        </a:rPr>
                        <a:t>0</a:t>
                      </a:r>
                      <a:r>
                        <a:rPr lang="en-GB" sz="1200">
                          <a:effectLst/>
                        </a:rPr>
                        <a:t>00</a:t>
                      </a:r>
                      <a:r>
                        <a:rPr lang="en-GB" sz="1200" spc="-15">
                          <a:effectLst/>
                        </a:rPr>
                        <a:t> </a:t>
                      </a:r>
                      <a:r>
                        <a:rPr lang="en-GB" sz="1200" spc="-5">
                          <a:effectLst/>
                        </a:rPr>
                        <a:t>0</a:t>
                      </a:r>
                      <a:r>
                        <a:rPr lang="en-GB" sz="1200">
                          <a:effectLst/>
                        </a:rPr>
                        <a:t>00</a:t>
                      </a:r>
                      <a:endParaRPr lang="en-ZA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640" algn="just">
                        <a:lnSpc>
                          <a:spcPct val="115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</a:t>
                      </a:r>
                      <a:r>
                        <a:rPr lang="en-GB" sz="1200" spc="-5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2</a:t>
                      </a:r>
                      <a:r>
                        <a:rPr lang="en-GB" sz="1200" spc="5" dirty="0">
                          <a:effectLst/>
                        </a:rPr>
                        <a:t>4</a:t>
                      </a:r>
                      <a:r>
                        <a:rPr lang="en-GB" sz="1200" dirty="0">
                          <a:effectLst/>
                        </a:rPr>
                        <a:t>0</a:t>
                      </a:r>
                      <a:r>
                        <a:rPr lang="en-GB" sz="1200" spc="-20" dirty="0">
                          <a:effectLst/>
                        </a:rPr>
                        <a:t> </a:t>
                      </a:r>
                      <a:r>
                        <a:rPr lang="en-GB" sz="1200" spc="-5" dirty="0">
                          <a:effectLst/>
                        </a:rPr>
                        <a:t>0</a:t>
                      </a:r>
                      <a:r>
                        <a:rPr lang="en-GB" sz="1200" dirty="0">
                          <a:effectLst/>
                        </a:rPr>
                        <a:t>00</a:t>
                      </a:r>
                      <a:r>
                        <a:rPr lang="en-GB" sz="1200" spc="-15" dirty="0">
                          <a:effectLst/>
                        </a:rPr>
                        <a:t> </a:t>
                      </a:r>
                      <a:r>
                        <a:rPr lang="en-GB" sz="1200" spc="-5" dirty="0">
                          <a:effectLst/>
                        </a:rPr>
                        <a:t>0</a:t>
                      </a:r>
                      <a:r>
                        <a:rPr lang="en-GB" sz="1200" dirty="0">
                          <a:effectLst/>
                        </a:rPr>
                        <a:t>00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4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42" y="-27384"/>
            <a:ext cx="5806676" cy="972741"/>
          </a:xfrm>
        </p:spPr>
        <p:txBody>
          <a:bodyPr/>
          <a:lstStyle/>
          <a:p>
            <a:pPr algn="l"/>
            <a:r>
              <a:rPr lang="en-ZA" b="1" dirty="0" smtClean="0">
                <a:solidFill>
                  <a:schemeClr val="tx2">
                    <a:lumMod val="75000"/>
                  </a:schemeClr>
                </a:solidFill>
              </a:rPr>
              <a:t>Analysis</a:t>
            </a:r>
            <a:endParaRPr lang="en-ZA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8196" y="980728"/>
            <a:ext cx="9162196" cy="0"/>
          </a:xfrm>
          <a:prstGeom prst="line">
            <a:avLst/>
          </a:prstGeom>
          <a:ln w="381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8196" y="1052736"/>
            <a:ext cx="9162196" cy="0"/>
          </a:xfrm>
          <a:prstGeom prst="line">
            <a:avLst/>
          </a:prstGeom>
          <a:ln w="38100">
            <a:solidFill>
              <a:srgbClr val="0A02AE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001077"/>
            <a:ext cx="9162196" cy="0"/>
          </a:xfrm>
          <a:prstGeom prst="line">
            <a:avLst/>
          </a:prstGeom>
          <a:ln w="38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4732119"/>
          </a:xfrm>
        </p:spPr>
        <p:txBody>
          <a:bodyPr>
            <a:normAutofit/>
          </a:bodyPr>
          <a:lstStyle/>
          <a:p>
            <a:endParaRPr lang="en-ZA" b="1" dirty="0" smtClean="0"/>
          </a:p>
          <a:p>
            <a:endParaRPr lang="en-ZA" dirty="0"/>
          </a:p>
        </p:txBody>
      </p:sp>
      <p:pic>
        <p:nvPicPr>
          <p:cNvPr id="19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34" y="0"/>
            <a:ext cx="33337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971600" y="5957267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C:\Users\mkwetu.mweutota\AppData\Local\Microsoft\Windows\Temporary Internet Files\Content.Outlook\I6XTLY6E\2000px-Coat_of_Arms_of_Namibia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021288"/>
            <a:ext cx="897716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-36512" y="5949280"/>
            <a:ext cx="9162196" cy="0"/>
          </a:xfrm>
          <a:prstGeom prst="line">
            <a:avLst/>
          </a:prstGeom>
          <a:ln w="38100">
            <a:solidFill>
              <a:srgbClr val="09029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6136" y="44624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7934" y="6237312"/>
            <a:ext cx="7680530" cy="448239"/>
          </a:xfrm>
          <a:prstGeom prst="rect">
            <a:avLst/>
          </a:prstGeom>
          <a:solidFill>
            <a:srgbClr val="0A0567"/>
          </a:solidFill>
          <a:ln>
            <a:solidFill>
              <a:schemeClr val="accent1"/>
            </a:solidFill>
          </a:ln>
        </p:spPr>
        <p:txBody>
          <a:bodyPr wrap="square" lIns="78145" tIns="39072" rIns="78145" bIns="39072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Structured investments </a:t>
            </a:r>
            <a:r>
              <a:rPr lang="en-US" sz="2400" b="1" dirty="0">
                <a:solidFill>
                  <a:srgbClr val="FFFF00"/>
                </a:solidFill>
              </a:rPr>
              <a:t>are urgently </a:t>
            </a:r>
            <a:r>
              <a:rPr lang="en-US" sz="2400" b="1" dirty="0" smtClean="0">
                <a:solidFill>
                  <a:srgbClr val="FFFF00"/>
                </a:solidFill>
              </a:rPr>
              <a:t>required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354" y="1506264"/>
            <a:ext cx="84081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The vision is based on the assumption </a:t>
            </a:r>
            <a:r>
              <a:rPr lang="en-GB" sz="2000" dirty="0" smtClean="0"/>
              <a:t>of </a:t>
            </a:r>
            <a:r>
              <a:rPr lang="en-GB" sz="2000" dirty="0"/>
              <a:t>wide </a:t>
            </a:r>
            <a:r>
              <a:rPr lang="en-GB" sz="2000" dirty="0" smtClean="0"/>
              <a:t>spread </a:t>
            </a:r>
            <a:r>
              <a:rPr lang="en-GB" sz="2000" b="1" dirty="0" smtClean="0"/>
              <a:t>accessibility </a:t>
            </a:r>
            <a:r>
              <a:rPr lang="en-GB" sz="2000" b="1" dirty="0"/>
              <a:t>to clean </a:t>
            </a:r>
            <a:r>
              <a:rPr lang="en-GB" sz="2000" b="1" dirty="0" smtClean="0"/>
              <a:t>piped water</a:t>
            </a:r>
            <a:r>
              <a:rPr lang="en-GB" sz="2000" dirty="0" smtClean="0"/>
              <a:t>. The </a:t>
            </a:r>
            <a:r>
              <a:rPr lang="en-GB" sz="2000" dirty="0"/>
              <a:t>ambitious target of 0.5m² per inhabitant will be based also on cumulative installation and total population. </a:t>
            </a:r>
            <a:endParaRPr lang="en-GB" sz="2000" dirty="0" smtClean="0"/>
          </a:p>
          <a:p>
            <a:endParaRPr lang="en-GB" sz="800" dirty="0" smtClean="0"/>
          </a:p>
          <a:p>
            <a:r>
              <a:rPr lang="en-GB" sz="2000" dirty="0"/>
              <a:t>The power provided through solar thermal technologies of this nature avoids the generation of electricity by an </a:t>
            </a:r>
            <a:r>
              <a:rPr lang="en-GB" sz="2000" b="1" dirty="0"/>
              <a:t>equivalent 550 MW generator </a:t>
            </a:r>
            <a:r>
              <a:rPr lang="en-GB" sz="2000" dirty="0"/>
              <a:t>operating continuously</a:t>
            </a:r>
            <a:r>
              <a:rPr lang="en-GB" sz="2000" dirty="0" smtClean="0"/>
              <a:t>.</a:t>
            </a:r>
          </a:p>
          <a:p>
            <a:endParaRPr lang="en-GB" sz="800" dirty="0"/>
          </a:p>
          <a:p>
            <a:r>
              <a:rPr lang="en-GB" sz="2000" dirty="0"/>
              <a:t>If implementation is started at the beginning of 2017, there are 13 years till 2030. This implies an </a:t>
            </a:r>
            <a:r>
              <a:rPr lang="en-GB" sz="2000" b="1" dirty="0"/>
              <a:t>average installation of 115 385 m² of collector area per year, at an average cost of US$326.2 million</a:t>
            </a:r>
            <a:r>
              <a:rPr lang="en-GB" sz="2000" b="1" dirty="0" smtClean="0"/>
              <a:t>. </a:t>
            </a:r>
            <a:r>
              <a:rPr lang="en-GB" sz="2000" dirty="0" smtClean="0"/>
              <a:t>(~7% of Namibia’s 2015/16 annual budget)</a:t>
            </a:r>
          </a:p>
          <a:p>
            <a:endParaRPr lang="en-GB" sz="800" dirty="0"/>
          </a:p>
          <a:p>
            <a:r>
              <a:rPr lang="en-GB" sz="2000" dirty="0"/>
              <a:t>Government alone may not be in a position to fully finance this venture, therefore </a:t>
            </a:r>
            <a:r>
              <a:rPr lang="en-GB" sz="2000" b="1" dirty="0"/>
              <a:t>private and other donor participation is encouraged</a:t>
            </a:r>
            <a:r>
              <a:rPr lang="en-GB" sz="2000" dirty="0" smtClean="0"/>
              <a:t>.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9405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42" y="-27384"/>
            <a:ext cx="5806676" cy="972741"/>
          </a:xfrm>
        </p:spPr>
        <p:txBody>
          <a:bodyPr/>
          <a:lstStyle/>
          <a:p>
            <a:pPr algn="l"/>
            <a:r>
              <a:rPr lang="en-ZA" b="1" dirty="0" smtClean="0">
                <a:solidFill>
                  <a:schemeClr val="tx2">
                    <a:lumMod val="75000"/>
                  </a:schemeClr>
                </a:solidFill>
              </a:rPr>
              <a:t>Stakeholder roles</a:t>
            </a:r>
            <a:endParaRPr lang="en-ZA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8196" y="980728"/>
            <a:ext cx="9162196" cy="0"/>
          </a:xfrm>
          <a:prstGeom prst="line">
            <a:avLst/>
          </a:prstGeom>
          <a:ln w="381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8196" y="1052736"/>
            <a:ext cx="9162196" cy="0"/>
          </a:xfrm>
          <a:prstGeom prst="line">
            <a:avLst/>
          </a:prstGeom>
          <a:ln w="38100">
            <a:solidFill>
              <a:srgbClr val="0A02AE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001077"/>
            <a:ext cx="9162196" cy="0"/>
          </a:xfrm>
          <a:prstGeom prst="line">
            <a:avLst/>
          </a:prstGeom>
          <a:ln w="38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34" y="0"/>
            <a:ext cx="33337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971600" y="5957267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C:\Users\mkwetu.mweutota\AppData\Local\Microsoft\Windows\Temporary Internet Files\Content.Outlook\I6XTLY6E\2000px-Coat_of_Arms_of_Namibia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021288"/>
            <a:ext cx="897716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-36512" y="5949280"/>
            <a:ext cx="9162196" cy="0"/>
          </a:xfrm>
          <a:prstGeom prst="line">
            <a:avLst/>
          </a:prstGeom>
          <a:ln w="38100">
            <a:solidFill>
              <a:srgbClr val="09029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6136" y="44624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7934" y="6237312"/>
            <a:ext cx="7680530" cy="448239"/>
          </a:xfrm>
          <a:prstGeom prst="rect">
            <a:avLst/>
          </a:prstGeom>
          <a:solidFill>
            <a:srgbClr val="0A0567"/>
          </a:solidFill>
          <a:ln>
            <a:solidFill>
              <a:schemeClr val="accent1"/>
            </a:solidFill>
          </a:ln>
        </p:spPr>
        <p:txBody>
          <a:bodyPr wrap="square" lIns="78145" tIns="39072" rIns="78145" bIns="39072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Proper coordination is essential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86739" y="1146535"/>
            <a:ext cx="5277549" cy="4658729"/>
            <a:chOff x="2855" y="2040"/>
            <a:chExt cx="6330" cy="551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862" y="2047"/>
              <a:ext cx="6315" cy="5503"/>
              <a:chOff x="2862" y="2047"/>
              <a:chExt cx="6315" cy="5503"/>
            </a:xfrm>
          </p:grpSpPr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2862" y="2047"/>
                <a:ext cx="6315" cy="5503"/>
              </a:xfrm>
              <a:custGeom>
                <a:avLst/>
                <a:gdLst>
                  <a:gd name="T0" fmla="+- 0 2862 2862"/>
                  <a:gd name="T1" fmla="*/ T0 w 6315"/>
                  <a:gd name="T2" fmla="+- 0 7550 2047"/>
                  <a:gd name="T3" fmla="*/ 7550 h 5503"/>
                  <a:gd name="T4" fmla="+- 0 9177 2862"/>
                  <a:gd name="T5" fmla="*/ T4 w 6315"/>
                  <a:gd name="T6" fmla="+- 0 7550 2047"/>
                  <a:gd name="T7" fmla="*/ 7550 h 5503"/>
                  <a:gd name="T8" fmla="+- 0 9177 2862"/>
                  <a:gd name="T9" fmla="*/ T8 w 6315"/>
                  <a:gd name="T10" fmla="+- 0 2047 2047"/>
                  <a:gd name="T11" fmla="*/ 2047 h 5503"/>
                  <a:gd name="T12" fmla="+- 0 2862 2862"/>
                  <a:gd name="T13" fmla="*/ T12 w 6315"/>
                  <a:gd name="T14" fmla="+- 0 2047 2047"/>
                  <a:gd name="T15" fmla="*/ 2047 h 5503"/>
                  <a:gd name="T16" fmla="+- 0 2862 2862"/>
                  <a:gd name="T17" fmla="*/ T16 w 6315"/>
                  <a:gd name="T18" fmla="+- 0 7550 2047"/>
                  <a:gd name="T19" fmla="*/ 7550 h 55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315" h="5503">
                    <a:moveTo>
                      <a:pt x="0" y="5503"/>
                    </a:moveTo>
                    <a:lnTo>
                      <a:pt x="6315" y="5503"/>
                    </a:lnTo>
                    <a:lnTo>
                      <a:pt x="6315" y="0"/>
                    </a:lnTo>
                    <a:lnTo>
                      <a:pt x="0" y="0"/>
                    </a:lnTo>
                    <a:lnTo>
                      <a:pt x="0" y="5503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9" y="2126"/>
                <a:ext cx="6301" cy="53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3" y="2127"/>
                <a:ext cx="6119" cy="5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796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en-ZA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en-ZA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41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6341258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000" b="1" dirty="0" smtClean="0"/>
              <a:t>A </a:t>
            </a:r>
            <a:r>
              <a:rPr lang="en-ZA" sz="2000" b="1" dirty="0"/>
              <a:t>symbol of hope for universal energy access in Namibia</a:t>
            </a:r>
            <a:endParaRPr lang="en-ZA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0EA7-360F-4BDF-860A-04D24A4A563D}" type="slidenum">
              <a:rPr lang="en-ZA" smtClean="0"/>
              <a:pPr/>
              <a:t>17</a:t>
            </a:fld>
            <a:endParaRPr lang="en-ZA"/>
          </a:p>
        </p:txBody>
      </p:sp>
      <p:grpSp>
        <p:nvGrpSpPr>
          <p:cNvPr id="8" name="Group 7"/>
          <p:cNvGrpSpPr/>
          <p:nvPr/>
        </p:nvGrpSpPr>
        <p:grpSpPr>
          <a:xfrm>
            <a:off x="611560" y="228600"/>
            <a:ext cx="8064895" cy="6086892"/>
            <a:chOff x="611560" y="228600"/>
            <a:chExt cx="8064895" cy="6086892"/>
          </a:xfrm>
        </p:grpSpPr>
        <p:pic>
          <p:nvPicPr>
            <p:cNvPr id="2050" name="Picture 6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28600"/>
              <a:ext cx="7857180" cy="6086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6660230" y="228601"/>
              <a:ext cx="2016225" cy="713934"/>
              <a:chOff x="3203847" y="138355"/>
              <a:chExt cx="1625750" cy="565150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3203847" y="138355"/>
                <a:ext cx="509588" cy="565150"/>
                <a:chOff x="784" y="728"/>
                <a:chExt cx="804" cy="889"/>
              </a:xfrm>
            </p:grpSpPr>
            <p:grpSp>
              <p:nvGrpSpPr>
                <p:cNvPr id="13" name="Group 12"/>
                <p:cNvGrpSpPr>
                  <a:grpSpLocks/>
                </p:cNvGrpSpPr>
                <p:nvPr/>
              </p:nvGrpSpPr>
              <p:grpSpPr bwMode="auto">
                <a:xfrm>
                  <a:off x="951" y="892"/>
                  <a:ext cx="335" cy="427"/>
                  <a:chOff x="951" y="892"/>
                  <a:chExt cx="335" cy="427"/>
                </a:xfrm>
              </p:grpSpPr>
              <p:sp>
                <p:nvSpPr>
                  <p:cNvPr id="20" name="Freeform 19"/>
                  <p:cNvSpPr>
                    <a:spLocks/>
                  </p:cNvSpPr>
                  <p:nvPr/>
                </p:nvSpPr>
                <p:spPr bwMode="auto">
                  <a:xfrm>
                    <a:off x="951" y="892"/>
                    <a:ext cx="335" cy="427"/>
                  </a:xfrm>
                  <a:custGeom>
                    <a:avLst/>
                    <a:gdLst>
                      <a:gd name="T0" fmla="+- 0 1279 951"/>
                      <a:gd name="T1" fmla="*/ T0 w 335"/>
                      <a:gd name="T2" fmla="+- 0 892 892"/>
                      <a:gd name="T3" fmla="*/ 892 h 427"/>
                      <a:gd name="T4" fmla="+- 0 1268 951"/>
                      <a:gd name="T5" fmla="*/ T4 w 335"/>
                      <a:gd name="T6" fmla="+- 0 894 892"/>
                      <a:gd name="T7" fmla="*/ 894 h 427"/>
                      <a:gd name="T8" fmla="+- 0 1249 951"/>
                      <a:gd name="T9" fmla="*/ T8 w 335"/>
                      <a:gd name="T10" fmla="+- 0 904 892"/>
                      <a:gd name="T11" fmla="*/ 904 h 427"/>
                      <a:gd name="T12" fmla="+- 0 951 951"/>
                      <a:gd name="T13" fmla="*/ T12 w 335"/>
                      <a:gd name="T14" fmla="+- 0 1105 892"/>
                      <a:gd name="T15" fmla="*/ 1105 h 427"/>
                      <a:gd name="T16" fmla="+- 0 951 951"/>
                      <a:gd name="T17" fmla="*/ T16 w 335"/>
                      <a:gd name="T18" fmla="+- 0 1315 892"/>
                      <a:gd name="T19" fmla="*/ 1315 h 427"/>
                      <a:gd name="T20" fmla="+- 0 959 951"/>
                      <a:gd name="T21" fmla="*/ T20 w 335"/>
                      <a:gd name="T22" fmla="+- 0 1320 892"/>
                      <a:gd name="T23" fmla="*/ 1320 h 427"/>
                      <a:gd name="T24" fmla="+- 0 968 951"/>
                      <a:gd name="T25" fmla="*/ T24 w 335"/>
                      <a:gd name="T26" fmla="+- 0 1316 892"/>
                      <a:gd name="T27" fmla="*/ 1316 h 427"/>
                      <a:gd name="T28" fmla="+- 0 1286 951"/>
                      <a:gd name="T29" fmla="*/ T28 w 335"/>
                      <a:gd name="T30" fmla="+- 0 1104 892"/>
                      <a:gd name="T31" fmla="*/ 1104 h 427"/>
                      <a:gd name="T32" fmla="+- 0 1286 951"/>
                      <a:gd name="T33" fmla="*/ T32 w 335"/>
                      <a:gd name="T34" fmla="+- 0 925 892"/>
                      <a:gd name="T35" fmla="*/ 925 h 427"/>
                      <a:gd name="T36" fmla="+- 0 1284 951"/>
                      <a:gd name="T37" fmla="*/ T36 w 335"/>
                      <a:gd name="T38" fmla="+- 0 902 892"/>
                      <a:gd name="T39" fmla="*/ 902 h 427"/>
                      <a:gd name="T40" fmla="+- 0 1279 951"/>
                      <a:gd name="T41" fmla="*/ T40 w 335"/>
                      <a:gd name="T42" fmla="+- 0 892 892"/>
                      <a:gd name="T43" fmla="*/ 892 h 427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</a:cxnLst>
                    <a:rect l="0" t="0" r="r" b="b"/>
                    <a:pathLst>
                      <a:path w="335" h="427">
                        <a:moveTo>
                          <a:pt x="328" y="0"/>
                        </a:moveTo>
                        <a:lnTo>
                          <a:pt x="317" y="2"/>
                        </a:lnTo>
                        <a:lnTo>
                          <a:pt x="298" y="12"/>
                        </a:lnTo>
                        <a:lnTo>
                          <a:pt x="0" y="213"/>
                        </a:lnTo>
                        <a:lnTo>
                          <a:pt x="0" y="423"/>
                        </a:lnTo>
                        <a:lnTo>
                          <a:pt x="8" y="428"/>
                        </a:lnTo>
                        <a:lnTo>
                          <a:pt x="17" y="424"/>
                        </a:lnTo>
                        <a:lnTo>
                          <a:pt x="335" y="212"/>
                        </a:lnTo>
                        <a:lnTo>
                          <a:pt x="335" y="33"/>
                        </a:lnTo>
                        <a:lnTo>
                          <a:pt x="333" y="10"/>
                        </a:lnTo>
                        <a:lnTo>
                          <a:pt x="328" y="0"/>
                        </a:lnTo>
                      </a:path>
                    </a:pathLst>
                  </a:custGeom>
                  <a:solidFill>
                    <a:srgbClr val="B8202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ZA"/>
                  </a:p>
                </p:txBody>
              </p:sp>
            </p:grpSp>
            <p:grpSp>
              <p:nvGrpSpPr>
                <p:cNvPr id="14" name="Group 13"/>
                <p:cNvGrpSpPr>
                  <a:grpSpLocks/>
                </p:cNvGrpSpPr>
                <p:nvPr/>
              </p:nvGrpSpPr>
              <p:grpSpPr bwMode="auto">
                <a:xfrm>
                  <a:off x="952" y="738"/>
                  <a:ext cx="468" cy="583"/>
                  <a:chOff x="952" y="738"/>
                  <a:chExt cx="468" cy="583"/>
                </a:xfrm>
              </p:grpSpPr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952" y="738"/>
                    <a:ext cx="468" cy="583"/>
                  </a:xfrm>
                  <a:custGeom>
                    <a:avLst/>
                    <a:gdLst>
                      <a:gd name="T0" fmla="+- 0 1420 952"/>
                      <a:gd name="T1" fmla="*/ T0 w 468"/>
                      <a:gd name="T2" fmla="+- 0 835 738"/>
                      <a:gd name="T3" fmla="*/ 835 h 583"/>
                      <a:gd name="T4" fmla="+- 0 1186 952"/>
                      <a:gd name="T5" fmla="*/ T4 w 468"/>
                      <a:gd name="T6" fmla="+- 0 835 738"/>
                      <a:gd name="T7" fmla="*/ 835 h 583"/>
                      <a:gd name="T8" fmla="+- 0 1206 952"/>
                      <a:gd name="T9" fmla="*/ T8 w 468"/>
                      <a:gd name="T10" fmla="+- 0 835 738"/>
                      <a:gd name="T11" fmla="*/ 835 h 583"/>
                      <a:gd name="T12" fmla="+- 0 1227 952"/>
                      <a:gd name="T13" fmla="*/ T12 w 468"/>
                      <a:gd name="T14" fmla="+- 0 836 738"/>
                      <a:gd name="T15" fmla="*/ 836 h 583"/>
                      <a:gd name="T16" fmla="+- 0 1302 952"/>
                      <a:gd name="T17" fmla="*/ T16 w 468"/>
                      <a:gd name="T18" fmla="+- 0 846 738"/>
                      <a:gd name="T19" fmla="*/ 846 h 583"/>
                      <a:gd name="T20" fmla="+- 0 1323 952"/>
                      <a:gd name="T21" fmla="*/ T20 w 468"/>
                      <a:gd name="T22" fmla="+- 0 851 738"/>
                      <a:gd name="T23" fmla="*/ 851 h 583"/>
                      <a:gd name="T24" fmla="+- 0 1323 952"/>
                      <a:gd name="T25" fmla="*/ T24 w 468"/>
                      <a:gd name="T26" fmla="+- 0 1261 738"/>
                      <a:gd name="T27" fmla="*/ 1261 h 583"/>
                      <a:gd name="T28" fmla="+- 0 1399 952"/>
                      <a:gd name="T29" fmla="*/ T28 w 468"/>
                      <a:gd name="T30" fmla="+- 0 1312 738"/>
                      <a:gd name="T31" fmla="*/ 1312 h 583"/>
                      <a:gd name="T32" fmla="+- 0 1408 952"/>
                      <a:gd name="T33" fmla="*/ T32 w 468"/>
                      <a:gd name="T34" fmla="+- 0 1321 738"/>
                      <a:gd name="T35" fmla="*/ 1321 h 583"/>
                      <a:gd name="T36" fmla="+- 0 1420 952"/>
                      <a:gd name="T37" fmla="*/ T36 w 468"/>
                      <a:gd name="T38" fmla="+- 0 1316 738"/>
                      <a:gd name="T39" fmla="*/ 1316 h 583"/>
                      <a:gd name="T40" fmla="+- 0 1420 952"/>
                      <a:gd name="T41" fmla="*/ T40 w 468"/>
                      <a:gd name="T42" fmla="+- 0 835 738"/>
                      <a:gd name="T43" fmla="*/ 835 h 583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</a:cxnLst>
                    <a:rect l="0" t="0" r="r" b="b"/>
                    <a:pathLst>
                      <a:path w="468" h="583">
                        <a:moveTo>
                          <a:pt x="468" y="97"/>
                        </a:moveTo>
                        <a:lnTo>
                          <a:pt x="234" y="97"/>
                        </a:lnTo>
                        <a:lnTo>
                          <a:pt x="254" y="97"/>
                        </a:lnTo>
                        <a:lnTo>
                          <a:pt x="275" y="98"/>
                        </a:lnTo>
                        <a:lnTo>
                          <a:pt x="350" y="108"/>
                        </a:lnTo>
                        <a:lnTo>
                          <a:pt x="371" y="113"/>
                        </a:lnTo>
                        <a:lnTo>
                          <a:pt x="371" y="523"/>
                        </a:lnTo>
                        <a:lnTo>
                          <a:pt x="447" y="574"/>
                        </a:lnTo>
                        <a:lnTo>
                          <a:pt x="456" y="583"/>
                        </a:lnTo>
                        <a:lnTo>
                          <a:pt x="468" y="578"/>
                        </a:lnTo>
                        <a:lnTo>
                          <a:pt x="468" y="97"/>
                        </a:lnTo>
                      </a:path>
                    </a:pathLst>
                  </a:custGeom>
                  <a:solidFill>
                    <a:srgbClr val="FCAF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ZA"/>
                  </a:p>
                </p:txBody>
              </p:sp>
              <p:sp>
                <p:nvSpPr>
                  <p:cNvPr id="19" name="Freeform 18"/>
                  <p:cNvSpPr>
                    <a:spLocks/>
                  </p:cNvSpPr>
                  <p:nvPr/>
                </p:nvSpPr>
                <p:spPr bwMode="auto">
                  <a:xfrm>
                    <a:off x="952" y="738"/>
                    <a:ext cx="468" cy="583"/>
                  </a:xfrm>
                  <a:custGeom>
                    <a:avLst/>
                    <a:gdLst>
                      <a:gd name="T0" fmla="+- 0 1167 952"/>
                      <a:gd name="T1" fmla="*/ T0 w 468"/>
                      <a:gd name="T2" fmla="+- 0 738 738"/>
                      <a:gd name="T3" fmla="*/ 738 h 583"/>
                      <a:gd name="T4" fmla="+- 0 1097 952"/>
                      <a:gd name="T5" fmla="*/ T4 w 468"/>
                      <a:gd name="T6" fmla="+- 0 744 738"/>
                      <a:gd name="T7" fmla="*/ 744 h 583"/>
                      <a:gd name="T8" fmla="+- 0 1034 952"/>
                      <a:gd name="T9" fmla="*/ T8 w 468"/>
                      <a:gd name="T10" fmla="+- 0 754 738"/>
                      <a:gd name="T11" fmla="*/ 754 h 583"/>
                      <a:gd name="T12" fmla="+- 0 961 952"/>
                      <a:gd name="T13" fmla="*/ T12 w 468"/>
                      <a:gd name="T14" fmla="+- 0 772 738"/>
                      <a:gd name="T15" fmla="*/ 772 h 583"/>
                      <a:gd name="T16" fmla="+- 0 952 952"/>
                      <a:gd name="T17" fmla="*/ T16 w 468"/>
                      <a:gd name="T18" fmla="+- 0 781 738"/>
                      <a:gd name="T19" fmla="*/ 781 h 583"/>
                      <a:gd name="T20" fmla="+- 0 952 952"/>
                      <a:gd name="T21" fmla="*/ T20 w 468"/>
                      <a:gd name="T22" fmla="+- 0 1104 738"/>
                      <a:gd name="T23" fmla="*/ 1104 h 583"/>
                      <a:gd name="T24" fmla="+- 0 1049 952"/>
                      <a:gd name="T25" fmla="*/ T24 w 468"/>
                      <a:gd name="T26" fmla="+- 0 1039 738"/>
                      <a:gd name="T27" fmla="*/ 1039 h 583"/>
                      <a:gd name="T28" fmla="+- 0 1067 952"/>
                      <a:gd name="T29" fmla="*/ T28 w 468"/>
                      <a:gd name="T30" fmla="+- 0 847 738"/>
                      <a:gd name="T31" fmla="*/ 847 h 583"/>
                      <a:gd name="T32" fmla="+- 0 1086 952"/>
                      <a:gd name="T33" fmla="*/ T32 w 468"/>
                      <a:gd name="T34" fmla="+- 0 843 738"/>
                      <a:gd name="T35" fmla="*/ 843 h 583"/>
                      <a:gd name="T36" fmla="+- 0 1163 952"/>
                      <a:gd name="T37" fmla="*/ T36 w 468"/>
                      <a:gd name="T38" fmla="+- 0 835 738"/>
                      <a:gd name="T39" fmla="*/ 835 h 583"/>
                      <a:gd name="T40" fmla="+- 0 1186 952"/>
                      <a:gd name="T41" fmla="*/ T40 w 468"/>
                      <a:gd name="T42" fmla="+- 0 835 738"/>
                      <a:gd name="T43" fmla="*/ 835 h 583"/>
                      <a:gd name="T44" fmla="+- 0 1420 952"/>
                      <a:gd name="T45" fmla="*/ T44 w 468"/>
                      <a:gd name="T46" fmla="+- 0 835 738"/>
                      <a:gd name="T47" fmla="*/ 835 h 583"/>
                      <a:gd name="T48" fmla="+- 0 1420 952"/>
                      <a:gd name="T49" fmla="*/ T48 w 468"/>
                      <a:gd name="T50" fmla="+- 0 795 738"/>
                      <a:gd name="T51" fmla="*/ 795 h 583"/>
                      <a:gd name="T52" fmla="+- 0 1364 952"/>
                      <a:gd name="T53" fmla="*/ T52 w 468"/>
                      <a:gd name="T54" fmla="+- 0 760 738"/>
                      <a:gd name="T55" fmla="*/ 760 h 583"/>
                      <a:gd name="T56" fmla="+- 0 1289 952"/>
                      <a:gd name="T57" fmla="*/ T56 w 468"/>
                      <a:gd name="T58" fmla="+- 0 746 738"/>
                      <a:gd name="T59" fmla="*/ 746 h 583"/>
                      <a:gd name="T60" fmla="+- 0 1219 952"/>
                      <a:gd name="T61" fmla="*/ T60 w 468"/>
                      <a:gd name="T62" fmla="+- 0 739 738"/>
                      <a:gd name="T63" fmla="*/ 739 h 583"/>
                      <a:gd name="T64" fmla="+- 0 1193 952"/>
                      <a:gd name="T65" fmla="*/ T64 w 468"/>
                      <a:gd name="T66" fmla="+- 0 738 738"/>
                      <a:gd name="T67" fmla="*/ 738 h 583"/>
                      <a:gd name="T68" fmla="+- 0 1167 952"/>
                      <a:gd name="T69" fmla="*/ T68 w 468"/>
                      <a:gd name="T70" fmla="+- 0 738 738"/>
                      <a:gd name="T71" fmla="*/ 738 h 583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</a:cxnLst>
                    <a:rect l="0" t="0" r="r" b="b"/>
                    <a:pathLst>
                      <a:path w="468" h="583">
                        <a:moveTo>
                          <a:pt x="215" y="0"/>
                        </a:moveTo>
                        <a:lnTo>
                          <a:pt x="145" y="6"/>
                        </a:lnTo>
                        <a:lnTo>
                          <a:pt x="82" y="16"/>
                        </a:lnTo>
                        <a:lnTo>
                          <a:pt x="9" y="34"/>
                        </a:lnTo>
                        <a:lnTo>
                          <a:pt x="0" y="43"/>
                        </a:lnTo>
                        <a:lnTo>
                          <a:pt x="0" y="366"/>
                        </a:lnTo>
                        <a:lnTo>
                          <a:pt x="97" y="301"/>
                        </a:lnTo>
                        <a:lnTo>
                          <a:pt x="115" y="109"/>
                        </a:lnTo>
                        <a:lnTo>
                          <a:pt x="134" y="105"/>
                        </a:lnTo>
                        <a:lnTo>
                          <a:pt x="211" y="97"/>
                        </a:lnTo>
                        <a:lnTo>
                          <a:pt x="234" y="97"/>
                        </a:lnTo>
                        <a:lnTo>
                          <a:pt x="468" y="97"/>
                        </a:lnTo>
                        <a:lnTo>
                          <a:pt x="468" y="57"/>
                        </a:lnTo>
                        <a:lnTo>
                          <a:pt x="412" y="22"/>
                        </a:lnTo>
                        <a:lnTo>
                          <a:pt x="337" y="8"/>
                        </a:lnTo>
                        <a:lnTo>
                          <a:pt x="267" y="1"/>
                        </a:lnTo>
                        <a:lnTo>
                          <a:pt x="241" y="0"/>
                        </a:lnTo>
                        <a:lnTo>
                          <a:pt x="215" y="0"/>
                        </a:lnTo>
                      </a:path>
                    </a:pathLst>
                  </a:custGeom>
                  <a:solidFill>
                    <a:srgbClr val="FCAF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ZA"/>
                  </a:p>
                </p:txBody>
              </p:sp>
            </p:grpSp>
            <p:grpSp>
              <p:nvGrpSpPr>
                <p:cNvPr id="15" name="Group 14"/>
                <p:cNvGrpSpPr>
                  <a:grpSpLocks/>
                </p:cNvGrpSpPr>
                <p:nvPr/>
              </p:nvGrpSpPr>
              <p:grpSpPr bwMode="auto">
                <a:xfrm>
                  <a:off x="794" y="844"/>
                  <a:ext cx="784" cy="763"/>
                  <a:chOff x="794" y="844"/>
                  <a:chExt cx="784" cy="763"/>
                </a:xfrm>
              </p:grpSpPr>
              <p:sp>
                <p:nvSpPr>
                  <p:cNvPr id="16" name="Freeform 15"/>
                  <p:cNvSpPr>
                    <a:spLocks/>
                  </p:cNvSpPr>
                  <p:nvPr/>
                </p:nvSpPr>
                <p:spPr bwMode="auto">
                  <a:xfrm>
                    <a:off x="794" y="844"/>
                    <a:ext cx="784" cy="763"/>
                  </a:xfrm>
                  <a:custGeom>
                    <a:avLst/>
                    <a:gdLst>
                      <a:gd name="T0" fmla="+- 0 887 794"/>
                      <a:gd name="T1" fmla="*/ T0 w 784"/>
                      <a:gd name="T2" fmla="+- 0 846 844"/>
                      <a:gd name="T3" fmla="*/ 846 h 763"/>
                      <a:gd name="T4" fmla="+- 0 825 794"/>
                      <a:gd name="T5" fmla="*/ T4 w 784"/>
                      <a:gd name="T6" fmla="+- 0 871 844"/>
                      <a:gd name="T7" fmla="*/ 871 h 763"/>
                      <a:gd name="T8" fmla="+- 0 794 794"/>
                      <a:gd name="T9" fmla="*/ T8 w 784"/>
                      <a:gd name="T10" fmla="+- 0 892 844"/>
                      <a:gd name="T11" fmla="*/ 892 h 763"/>
                      <a:gd name="T12" fmla="+- 0 794 794"/>
                      <a:gd name="T13" fmla="*/ T12 w 784"/>
                      <a:gd name="T14" fmla="+- 0 1259 844"/>
                      <a:gd name="T15" fmla="*/ 1259 h 763"/>
                      <a:gd name="T16" fmla="+- 0 801 794"/>
                      <a:gd name="T17" fmla="*/ T16 w 784"/>
                      <a:gd name="T18" fmla="+- 0 1322 844"/>
                      <a:gd name="T19" fmla="*/ 1322 h 763"/>
                      <a:gd name="T20" fmla="+- 0 834 794"/>
                      <a:gd name="T21" fmla="*/ T20 w 784"/>
                      <a:gd name="T22" fmla="+- 0 1404 844"/>
                      <a:gd name="T23" fmla="*/ 1404 h 763"/>
                      <a:gd name="T24" fmla="+- 0 889 794"/>
                      <a:gd name="T25" fmla="*/ T24 w 784"/>
                      <a:gd name="T26" fmla="+- 0 1470 844"/>
                      <a:gd name="T27" fmla="*/ 1470 h 763"/>
                      <a:gd name="T28" fmla="+- 0 958 794"/>
                      <a:gd name="T29" fmla="*/ T28 w 784"/>
                      <a:gd name="T30" fmla="+- 0 1523 844"/>
                      <a:gd name="T31" fmla="*/ 1523 h 763"/>
                      <a:gd name="T32" fmla="+- 0 1036 794"/>
                      <a:gd name="T33" fmla="*/ T32 w 784"/>
                      <a:gd name="T34" fmla="+- 0 1562 844"/>
                      <a:gd name="T35" fmla="*/ 1562 h 763"/>
                      <a:gd name="T36" fmla="+- 0 1114 794"/>
                      <a:gd name="T37" fmla="*/ T36 w 784"/>
                      <a:gd name="T38" fmla="+- 0 1590 844"/>
                      <a:gd name="T39" fmla="*/ 1590 h 763"/>
                      <a:gd name="T40" fmla="+- 0 1186 794"/>
                      <a:gd name="T41" fmla="*/ T40 w 784"/>
                      <a:gd name="T42" fmla="+- 0 1607 844"/>
                      <a:gd name="T43" fmla="*/ 1607 h 763"/>
                      <a:gd name="T44" fmla="+- 0 1209 794"/>
                      <a:gd name="T45" fmla="*/ T44 w 784"/>
                      <a:gd name="T46" fmla="+- 0 1602 844"/>
                      <a:gd name="T47" fmla="*/ 1602 h 763"/>
                      <a:gd name="T48" fmla="+- 0 1284 794"/>
                      <a:gd name="T49" fmla="*/ T48 w 784"/>
                      <a:gd name="T50" fmla="+- 0 1582 844"/>
                      <a:gd name="T51" fmla="*/ 1582 h 763"/>
                      <a:gd name="T52" fmla="+- 0 1362 794"/>
                      <a:gd name="T53" fmla="*/ T52 w 784"/>
                      <a:gd name="T54" fmla="+- 0 1551 844"/>
                      <a:gd name="T55" fmla="*/ 1551 h 763"/>
                      <a:gd name="T56" fmla="+- 0 1438 794"/>
                      <a:gd name="T57" fmla="*/ T56 w 784"/>
                      <a:gd name="T58" fmla="+- 0 1507 844"/>
                      <a:gd name="T59" fmla="*/ 1507 h 763"/>
                      <a:gd name="T60" fmla="+- 0 1445 794"/>
                      <a:gd name="T61" fmla="*/ T60 w 784"/>
                      <a:gd name="T62" fmla="+- 0 1501 844"/>
                      <a:gd name="T63" fmla="*/ 1501 h 763"/>
                      <a:gd name="T64" fmla="+- 0 1181 794"/>
                      <a:gd name="T65" fmla="*/ T64 w 784"/>
                      <a:gd name="T66" fmla="+- 0 1501 844"/>
                      <a:gd name="T67" fmla="*/ 1501 h 763"/>
                      <a:gd name="T68" fmla="+- 0 1148 794"/>
                      <a:gd name="T69" fmla="*/ T68 w 784"/>
                      <a:gd name="T70" fmla="+- 0 1494 844"/>
                      <a:gd name="T71" fmla="*/ 1494 h 763"/>
                      <a:gd name="T72" fmla="+- 0 1089 794"/>
                      <a:gd name="T73" fmla="*/ T72 w 784"/>
                      <a:gd name="T74" fmla="+- 0 1477 844"/>
                      <a:gd name="T75" fmla="*/ 1477 h 763"/>
                      <a:gd name="T76" fmla="+- 0 1016 794"/>
                      <a:gd name="T77" fmla="*/ T76 w 784"/>
                      <a:gd name="T78" fmla="+- 0 1446 844"/>
                      <a:gd name="T79" fmla="*/ 1446 h 763"/>
                      <a:gd name="T80" fmla="+- 0 962 794"/>
                      <a:gd name="T81" fmla="*/ T80 w 784"/>
                      <a:gd name="T82" fmla="+- 0 1408 844"/>
                      <a:gd name="T83" fmla="*/ 1408 h 763"/>
                      <a:gd name="T84" fmla="+- 0 915 794"/>
                      <a:gd name="T85" fmla="*/ T84 w 784"/>
                      <a:gd name="T86" fmla="+- 0 1351 844"/>
                      <a:gd name="T87" fmla="*/ 1351 h 763"/>
                      <a:gd name="T88" fmla="+- 0 893 794"/>
                      <a:gd name="T89" fmla="*/ T88 w 784"/>
                      <a:gd name="T90" fmla="+- 0 1289 844"/>
                      <a:gd name="T91" fmla="*/ 1289 h 763"/>
                      <a:gd name="T92" fmla="+- 0 891 794"/>
                      <a:gd name="T93" fmla="*/ T92 w 784"/>
                      <a:gd name="T94" fmla="+- 0 1259 844"/>
                      <a:gd name="T95" fmla="*/ 1259 h 763"/>
                      <a:gd name="T96" fmla="+- 0 887 794"/>
                      <a:gd name="T97" fmla="*/ T96 w 784"/>
                      <a:gd name="T98" fmla="+- 0 846 844"/>
                      <a:gd name="T99" fmla="*/ 846 h 763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</a:cxnLst>
                    <a:rect l="0" t="0" r="r" b="b"/>
                    <a:pathLst>
                      <a:path w="784" h="763">
                        <a:moveTo>
                          <a:pt x="93" y="2"/>
                        </a:moveTo>
                        <a:lnTo>
                          <a:pt x="31" y="27"/>
                        </a:lnTo>
                        <a:lnTo>
                          <a:pt x="0" y="48"/>
                        </a:lnTo>
                        <a:lnTo>
                          <a:pt x="0" y="415"/>
                        </a:lnTo>
                        <a:lnTo>
                          <a:pt x="7" y="478"/>
                        </a:lnTo>
                        <a:lnTo>
                          <a:pt x="40" y="560"/>
                        </a:lnTo>
                        <a:lnTo>
                          <a:pt x="95" y="626"/>
                        </a:lnTo>
                        <a:lnTo>
                          <a:pt x="164" y="679"/>
                        </a:lnTo>
                        <a:lnTo>
                          <a:pt x="242" y="718"/>
                        </a:lnTo>
                        <a:lnTo>
                          <a:pt x="320" y="746"/>
                        </a:lnTo>
                        <a:lnTo>
                          <a:pt x="392" y="763"/>
                        </a:lnTo>
                        <a:lnTo>
                          <a:pt x="415" y="758"/>
                        </a:lnTo>
                        <a:lnTo>
                          <a:pt x="490" y="738"/>
                        </a:lnTo>
                        <a:lnTo>
                          <a:pt x="568" y="707"/>
                        </a:lnTo>
                        <a:lnTo>
                          <a:pt x="644" y="663"/>
                        </a:lnTo>
                        <a:lnTo>
                          <a:pt x="651" y="657"/>
                        </a:lnTo>
                        <a:lnTo>
                          <a:pt x="387" y="657"/>
                        </a:lnTo>
                        <a:lnTo>
                          <a:pt x="354" y="650"/>
                        </a:lnTo>
                        <a:lnTo>
                          <a:pt x="295" y="633"/>
                        </a:lnTo>
                        <a:lnTo>
                          <a:pt x="222" y="602"/>
                        </a:lnTo>
                        <a:lnTo>
                          <a:pt x="168" y="564"/>
                        </a:lnTo>
                        <a:lnTo>
                          <a:pt x="121" y="507"/>
                        </a:lnTo>
                        <a:lnTo>
                          <a:pt x="99" y="445"/>
                        </a:lnTo>
                        <a:lnTo>
                          <a:pt x="97" y="415"/>
                        </a:lnTo>
                        <a:lnTo>
                          <a:pt x="93" y="2"/>
                        </a:lnTo>
                      </a:path>
                    </a:pathLst>
                  </a:custGeom>
                  <a:solidFill>
                    <a:srgbClr val="FCAF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ZA"/>
                  </a:p>
                </p:txBody>
              </p:sp>
              <p:sp>
                <p:nvSpPr>
                  <p:cNvPr id="17" name="Freeform 16"/>
                  <p:cNvSpPr>
                    <a:spLocks/>
                  </p:cNvSpPr>
                  <p:nvPr/>
                </p:nvSpPr>
                <p:spPr bwMode="auto">
                  <a:xfrm>
                    <a:off x="794" y="844"/>
                    <a:ext cx="784" cy="763"/>
                  </a:xfrm>
                  <a:custGeom>
                    <a:avLst/>
                    <a:gdLst>
                      <a:gd name="T0" fmla="+- 0 1481 794"/>
                      <a:gd name="T1" fmla="*/ T0 w 784"/>
                      <a:gd name="T2" fmla="+- 0 844 844"/>
                      <a:gd name="T3" fmla="*/ 844 h 763"/>
                      <a:gd name="T4" fmla="+- 0 1481 794"/>
                      <a:gd name="T5" fmla="*/ T4 w 784"/>
                      <a:gd name="T6" fmla="+- 0 1263 844"/>
                      <a:gd name="T7" fmla="*/ 1263 h 763"/>
                      <a:gd name="T8" fmla="+- 0 1469 794"/>
                      <a:gd name="T9" fmla="*/ T8 w 784"/>
                      <a:gd name="T10" fmla="+- 0 1324 844"/>
                      <a:gd name="T11" fmla="*/ 1324 h 763"/>
                      <a:gd name="T12" fmla="+- 0 1434 794"/>
                      <a:gd name="T13" fmla="*/ T12 w 784"/>
                      <a:gd name="T14" fmla="+- 0 1383 844"/>
                      <a:gd name="T15" fmla="*/ 1383 h 763"/>
                      <a:gd name="T16" fmla="+- 0 1389 794"/>
                      <a:gd name="T17" fmla="*/ T16 w 784"/>
                      <a:gd name="T18" fmla="+- 0 1423 844"/>
                      <a:gd name="T19" fmla="*/ 1423 h 763"/>
                      <a:gd name="T20" fmla="+- 0 1327 794"/>
                      <a:gd name="T21" fmla="*/ T20 w 784"/>
                      <a:gd name="T22" fmla="+- 0 1459 844"/>
                      <a:gd name="T23" fmla="*/ 1459 h 763"/>
                      <a:gd name="T24" fmla="+- 0 1247 794"/>
                      <a:gd name="T25" fmla="*/ T24 w 784"/>
                      <a:gd name="T26" fmla="+- 0 1487 844"/>
                      <a:gd name="T27" fmla="*/ 1487 h 763"/>
                      <a:gd name="T28" fmla="+- 0 1181 794"/>
                      <a:gd name="T29" fmla="*/ T28 w 784"/>
                      <a:gd name="T30" fmla="+- 0 1501 844"/>
                      <a:gd name="T31" fmla="*/ 1501 h 763"/>
                      <a:gd name="T32" fmla="+- 0 1445 794"/>
                      <a:gd name="T33" fmla="*/ T32 w 784"/>
                      <a:gd name="T34" fmla="+- 0 1501 844"/>
                      <a:gd name="T35" fmla="*/ 1501 h 763"/>
                      <a:gd name="T36" fmla="+- 0 1503 794"/>
                      <a:gd name="T37" fmla="*/ T36 w 784"/>
                      <a:gd name="T38" fmla="+- 0 1450 844"/>
                      <a:gd name="T39" fmla="*/ 1450 h 763"/>
                      <a:gd name="T40" fmla="+- 0 1551 794"/>
                      <a:gd name="T41" fmla="*/ T40 w 784"/>
                      <a:gd name="T42" fmla="+- 0 1378 844"/>
                      <a:gd name="T43" fmla="*/ 1378 h 763"/>
                      <a:gd name="T44" fmla="+- 0 1576 794"/>
                      <a:gd name="T45" fmla="*/ T44 w 784"/>
                      <a:gd name="T46" fmla="+- 0 1291 844"/>
                      <a:gd name="T47" fmla="*/ 1291 h 763"/>
                      <a:gd name="T48" fmla="+- 0 1578 794"/>
                      <a:gd name="T49" fmla="*/ T48 w 784"/>
                      <a:gd name="T50" fmla="+- 0 892 844"/>
                      <a:gd name="T51" fmla="*/ 892 h 763"/>
                      <a:gd name="T52" fmla="+- 0 1573 794"/>
                      <a:gd name="T53" fmla="*/ T52 w 784"/>
                      <a:gd name="T54" fmla="+- 0 884 844"/>
                      <a:gd name="T55" fmla="*/ 884 h 763"/>
                      <a:gd name="T56" fmla="+- 0 1557 794"/>
                      <a:gd name="T57" fmla="*/ T56 w 784"/>
                      <a:gd name="T58" fmla="+- 0 876 844"/>
                      <a:gd name="T59" fmla="*/ 876 h 763"/>
                      <a:gd name="T60" fmla="+- 0 1545 794"/>
                      <a:gd name="T61" fmla="*/ T60 w 784"/>
                      <a:gd name="T62" fmla="+- 0 870 844"/>
                      <a:gd name="T63" fmla="*/ 870 h 763"/>
                      <a:gd name="T64" fmla="+- 0 1532 794"/>
                      <a:gd name="T65" fmla="*/ T64 w 784"/>
                      <a:gd name="T66" fmla="+- 0 864 844"/>
                      <a:gd name="T67" fmla="*/ 864 h 763"/>
                      <a:gd name="T68" fmla="+- 0 1512 794"/>
                      <a:gd name="T69" fmla="*/ T68 w 784"/>
                      <a:gd name="T70" fmla="+- 0 856 844"/>
                      <a:gd name="T71" fmla="*/ 856 h 763"/>
                      <a:gd name="T72" fmla="+- 0 1481 794"/>
                      <a:gd name="T73" fmla="*/ T72 w 784"/>
                      <a:gd name="T74" fmla="+- 0 844 844"/>
                      <a:gd name="T75" fmla="*/ 844 h 763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</a:cxnLst>
                    <a:rect l="0" t="0" r="r" b="b"/>
                    <a:pathLst>
                      <a:path w="784" h="763">
                        <a:moveTo>
                          <a:pt x="687" y="0"/>
                        </a:moveTo>
                        <a:lnTo>
                          <a:pt x="687" y="419"/>
                        </a:lnTo>
                        <a:lnTo>
                          <a:pt x="675" y="480"/>
                        </a:lnTo>
                        <a:lnTo>
                          <a:pt x="640" y="539"/>
                        </a:lnTo>
                        <a:lnTo>
                          <a:pt x="595" y="579"/>
                        </a:lnTo>
                        <a:lnTo>
                          <a:pt x="533" y="615"/>
                        </a:lnTo>
                        <a:lnTo>
                          <a:pt x="453" y="643"/>
                        </a:lnTo>
                        <a:lnTo>
                          <a:pt x="387" y="657"/>
                        </a:lnTo>
                        <a:lnTo>
                          <a:pt x="651" y="657"/>
                        </a:lnTo>
                        <a:lnTo>
                          <a:pt x="709" y="606"/>
                        </a:lnTo>
                        <a:lnTo>
                          <a:pt x="757" y="534"/>
                        </a:lnTo>
                        <a:lnTo>
                          <a:pt x="782" y="447"/>
                        </a:lnTo>
                        <a:lnTo>
                          <a:pt x="784" y="48"/>
                        </a:lnTo>
                        <a:lnTo>
                          <a:pt x="779" y="40"/>
                        </a:lnTo>
                        <a:lnTo>
                          <a:pt x="763" y="32"/>
                        </a:lnTo>
                        <a:lnTo>
                          <a:pt x="751" y="26"/>
                        </a:lnTo>
                        <a:lnTo>
                          <a:pt x="738" y="20"/>
                        </a:lnTo>
                        <a:lnTo>
                          <a:pt x="718" y="12"/>
                        </a:lnTo>
                        <a:lnTo>
                          <a:pt x="687" y="0"/>
                        </a:lnTo>
                      </a:path>
                    </a:pathLst>
                  </a:custGeom>
                  <a:solidFill>
                    <a:srgbClr val="FCAF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ZA"/>
                  </a:p>
                </p:txBody>
              </p:sp>
            </p:grpSp>
          </p:grpSp>
          <p:pic>
            <p:nvPicPr>
              <p:cNvPr id="12" name="Picture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4234" y="144712"/>
                <a:ext cx="995363" cy="5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540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42" y="-27384"/>
            <a:ext cx="5806676" cy="972741"/>
          </a:xfrm>
        </p:spPr>
        <p:txBody>
          <a:bodyPr/>
          <a:lstStyle/>
          <a:p>
            <a:pPr algn="l"/>
            <a:r>
              <a:rPr lang="en-ZA" b="1" dirty="0" smtClean="0">
                <a:solidFill>
                  <a:schemeClr val="tx2">
                    <a:lumMod val="75000"/>
                  </a:schemeClr>
                </a:solidFill>
              </a:rPr>
              <a:t>Stakeholder roles</a:t>
            </a:r>
            <a:endParaRPr lang="en-ZA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8196" y="980728"/>
            <a:ext cx="9162196" cy="0"/>
          </a:xfrm>
          <a:prstGeom prst="line">
            <a:avLst/>
          </a:prstGeom>
          <a:ln w="381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8196" y="1052736"/>
            <a:ext cx="9162196" cy="0"/>
          </a:xfrm>
          <a:prstGeom prst="line">
            <a:avLst/>
          </a:prstGeom>
          <a:ln w="38100">
            <a:solidFill>
              <a:srgbClr val="0A02AE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001077"/>
            <a:ext cx="9162196" cy="0"/>
          </a:xfrm>
          <a:prstGeom prst="line">
            <a:avLst/>
          </a:prstGeom>
          <a:ln w="38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34" y="0"/>
            <a:ext cx="33337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971600" y="5957267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C:\Users\mkwetu.mweutota\AppData\Local\Microsoft\Windows\Temporary Internet Files\Content.Outlook\I6XTLY6E\2000px-Coat_of_Arms_of_Namibia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021288"/>
            <a:ext cx="897716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-36512" y="5949280"/>
            <a:ext cx="9162196" cy="0"/>
          </a:xfrm>
          <a:prstGeom prst="line">
            <a:avLst/>
          </a:prstGeom>
          <a:ln w="38100">
            <a:solidFill>
              <a:srgbClr val="09029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6136" y="44624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7934" y="6237312"/>
            <a:ext cx="7680530" cy="448239"/>
          </a:xfrm>
          <a:prstGeom prst="rect">
            <a:avLst/>
          </a:prstGeom>
          <a:solidFill>
            <a:srgbClr val="0A0567"/>
          </a:solidFill>
          <a:ln>
            <a:solidFill>
              <a:schemeClr val="accent1"/>
            </a:solidFill>
          </a:ln>
        </p:spPr>
        <p:txBody>
          <a:bodyPr wrap="square" lIns="78145" tIns="39072" rIns="78145" bIns="39072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All stakeholders should play their part diligently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49968" y="1660738"/>
            <a:ext cx="250235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Arial Black" panose="020B0A04020102020204" pitchFamily="34" charset="0"/>
              </a:rPr>
              <a:t>Policies; </a:t>
            </a:r>
            <a:r>
              <a:rPr lang="en-GB" sz="2000" dirty="0">
                <a:latin typeface="Arial Black" panose="020B0A04020102020204" pitchFamily="34" charset="0"/>
              </a:rPr>
              <a:t>funding</a:t>
            </a:r>
            <a:endParaRPr lang="en-ZA" sz="2000" dirty="0">
              <a:latin typeface="Arial Black" panose="020B0A040201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37114" y="2639818"/>
            <a:ext cx="1996498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developing and implementing </a:t>
            </a:r>
            <a:r>
              <a:rPr lang="en-GB" sz="2000" b="1" dirty="0"/>
              <a:t>cost-effective end-use systems</a:t>
            </a:r>
            <a:endParaRPr lang="en-ZA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35496" y="4293096"/>
            <a:ext cx="2736304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integrate solar thermal technologies into </a:t>
            </a:r>
            <a:r>
              <a:rPr lang="en-GB" sz="2000" dirty="0" smtClean="0"/>
              <a:t>own </a:t>
            </a:r>
            <a:r>
              <a:rPr lang="en-GB" sz="2000" b="1" dirty="0"/>
              <a:t>demand side management </a:t>
            </a:r>
            <a:r>
              <a:rPr lang="en-GB" sz="2000" dirty="0"/>
              <a:t>programmes</a:t>
            </a:r>
            <a:endParaRPr lang="en-ZA" sz="2000" dirty="0"/>
          </a:p>
        </p:txBody>
      </p:sp>
      <p:sp>
        <p:nvSpPr>
          <p:cNvPr id="17" name="Rectangle 16"/>
          <p:cNvSpPr/>
          <p:nvPr/>
        </p:nvSpPr>
        <p:spPr>
          <a:xfrm>
            <a:off x="-36512" y="1052736"/>
            <a:ext cx="2232248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integrate solar thermal technologies into </a:t>
            </a:r>
            <a:r>
              <a:rPr lang="en-GB" sz="2000" dirty="0" smtClean="0"/>
              <a:t>own </a:t>
            </a:r>
            <a:r>
              <a:rPr lang="en-GB" sz="2000" b="1" dirty="0"/>
              <a:t>curricula</a:t>
            </a:r>
            <a:r>
              <a:rPr lang="en-GB" sz="2000" dirty="0"/>
              <a:t>, offer post-graduate programmes </a:t>
            </a:r>
            <a:r>
              <a:rPr lang="en-GB" sz="2000" dirty="0" smtClean="0"/>
              <a:t> </a:t>
            </a:r>
            <a:r>
              <a:rPr lang="en-GB" sz="2000" dirty="0"/>
              <a:t>solar thermal </a:t>
            </a:r>
            <a:r>
              <a:rPr lang="en-GB" sz="2000" dirty="0" smtClean="0"/>
              <a:t>tech, </a:t>
            </a:r>
            <a:r>
              <a:rPr lang="en-GB" sz="2000" dirty="0"/>
              <a:t>and engage in </a:t>
            </a:r>
            <a:r>
              <a:rPr lang="en-GB" sz="2000" b="1" dirty="0"/>
              <a:t>applied research</a:t>
            </a:r>
            <a:endParaRPr lang="en-ZA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6333759" y="4875180"/>
            <a:ext cx="2843808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 smtClean="0"/>
              <a:t>Provide attractive </a:t>
            </a:r>
            <a:r>
              <a:rPr lang="en-GB" sz="2000" b="1" dirty="0"/>
              <a:t>financial support </a:t>
            </a:r>
            <a:r>
              <a:rPr lang="en-GB" sz="2000" dirty="0"/>
              <a:t>to encourage more users to apply for loans</a:t>
            </a:r>
            <a:endParaRPr lang="en-ZA" sz="20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86739" y="1146535"/>
            <a:ext cx="5277549" cy="4658729"/>
            <a:chOff x="2855" y="2040"/>
            <a:chExt cx="6330" cy="551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862" y="2047"/>
              <a:ext cx="6315" cy="5503"/>
              <a:chOff x="2862" y="2047"/>
              <a:chExt cx="6315" cy="5503"/>
            </a:xfrm>
          </p:grpSpPr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2862" y="2047"/>
                <a:ext cx="6315" cy="5503"/>
              </a:xfrm>
              <a:custGeom>
                <a:avLst/>
                <a:gdLst>
                  <a:gd name="T0" fmla="+- 0 2862 2862"/>
                  <a:gd name="T1" fmla="*/ T0 w 6315"/>
                  <a:gd name="T2" fmla="+- 0 7550 2047"/>
                  <a:gd name="T3" fmla="*/ 7550 h 5503"/>
                  <a:gd name="T4" fmla="+- 0 9177 2862"/>
                  <a:gd name="T5" fmla="*/ T4 w 6315"/>
                  <a:gd name="T6" fmla="+- 0 7550 2047"/>
                  <a:gd name="T7" fmla="*/ 7550 h 5503"/>
                  <a:gd name="T8" fmla="+- 0 9177 2862"/>
                  <a:gd name="T9" fmla="*/ T8 w 6315"/>
                  <a:gd name="T10" fmla="+- 0 2047 2047"/>
                  <a:gd name="T11" fmla="*/ 2047 h 5503"/>
                  <a:gd name="T12" fmla="+- 0 2862 2862"/>
                  <a:gd name="T13" fmla="*/ T12 w 6315"/>
                  <a:gd name="T14" fmla="+- 0 2047 2047"/>
                  <a:gd name="T15" fmla="*/ 2047 h 5503"/>
                  <a:gd name="T16" fmla="+- 0 2862 2862"/>
                  <a:gd name="T17" fmla="*/ T16 w 6315"/>
                  <a:gd name="T18" fmla="+- 0 7550 2047"/>
                  <a:gd name="T19" fmla="*/ 7550 h 55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315" h="5503">
                    <a:moveTo>
                      <a:pt x="0" y="5503"/>
                    </a:moveTo>
                    <a:lnTo>
                      <a:pt x="6315" y="5503"/>
                    </a:lnTo>
                    <a:lnTo>
                      <a:pt x="6315" y="0"/>
                    </a:lnTo>
                    <a:lnTo>
                      <a:pt x="0" y="0"/>
                    </a:lnTo>
                    <a:lnTo>
                      <a:pt x="0" y="5503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9" y="2126"/>
                <a:ext cx="6301" cy="53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3" y="2127"/>
                <a:ext cx="6119" cy="5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160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42" y="-27384"/>
            <a:ext cx="5806676" cy="972741"/>
          </a:xfrm>
        </p:spPr>
        <p:txBody>
          <a:bodyPr>
            <a:normAutofit/>
          </a:bodyPr>
          <a:lstStyle/>
          <a:p>
            <a:pPr algn="l"/>
            <a:r>
              <a:rPr lang="en-ZA" sz="3600" b="1" dirty="0" smtClean="0">
                <a:solidFill>
                  <a:schemeClr val="tx2">
                    <a:lumMod val="75000"/>
                  </a:schemeClr>
                </a:solidFill>
              </a:rPr>
              <a:t>Research and Development</a:t>
            </a:r>
            <a:endParaRPr lang="en-ZA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8196" y="980728"/>
            <a:ext cx="9162196" cy="0"/>
          </a:xfrm>
          <a:prstGeom prst="line">
            <a:avLst/>
          </a:prstGeom>
          <a:ln w="381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8196" y="1052736"/>
            <a:ext cx="9162196" cy="0"/>
          </a:xfrm>
          <a:prstGeom prst="line">
            <a:avLst/>
          </a:prstGeom>
          <a:ln w="38100">
            <a:solidFill>
              <a:srgbClr val="0A02AE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001077"/>
            <a:ext cx="9162196" cy="0"/>
          </a:xfrm>
          <a:prstGeom prst="line">
            <a:avLst/>
          </a:prstGeom>
          <a:ln w="38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4732119"/>
          </a:xfrm>
        </p:spPr>
        <p:txBody>
          <a:bodyPr>
            <a:normAutofit/>
          </a:bodyPr>
          <a:lstStyle/>
          <a:p>
            <a:endParaRPr lang="en-ZA" b="1" dirty="0" smtClean="0"/>
          </a:p>
          <a:p>
            <a:endParaRPr lang="en-ZA" dirty="0"/>
          </a:p>
        </p:txBody>
      </p:sp>
      <p:pic>
        <p:nvPicPr>
          <p:cNvPr id="19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34" y="0"/>
            <a:ext cx="33337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971600" y="5957267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C:\Users\mkwetu.mweutota\AppData\Local\Microsoft\Windows\Temporary Internet Files\Content.Outlook\I6XTLY6E\2000px-Coat_of_Arms_of_Namibia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021288"/>
            <a:ext cx="897716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-36512" y="5949280"/>
            <a:ext cx="9162196" cy="0"/>
          </a:xfrm>
          <a:prstGeom prst="line">
            <a:avLst/>
          </a:prstGeom>
          <a:ln w="38100">
            <a:solidFill>
              <a:srgbClr val="09029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6136" y="44624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7934" y="6237312"/>
            <a:ext cx="7680530" cy="448239"/>
          </a:xfrm>
          <a:prstGeom prst="rect">
            <a:avLst/>
          </a:prstGeom>
          <a:solidFill>
            <a:srgbClr val="0A0567"/>
          </a:solidFill>
          <a:ln>
            <a:solidFill>
              <a:schemeClr val="accent1"/>
            </a:solidFill>
          </a:ln>
        </p:spPr>
        <p:txBody>
          <a:bodyPr wrap="square" lIns="78145" tIns="39072" rIns="78145" bIns="39072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R &amp; D is essential for success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321598"/>
            <a:ext cx="87129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R&amp;D as an input into innovation is vital for the success of the solar thermal technology roadmap.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This </a:t>
            </a:r>
            <a:r>
              <a:rPr lang="en-GB" sz="2800" dirty="0"/>
              <a:t>will allow the creation of an innovative atmosphere in the solar thermal field, in public institutions as well as in industry.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The </a:t>
            </a:r>
            <a:r>
              <a:rPr lang="en-GB" sz="2800" dirty="0"/>
              <a:t>vision considers a strategic research agenda to ensure long-term sustainability of the sector.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The </a:t>
            </a:r>
            <a:r>
              <a:rPr lang="en-GB" sz="2800" dirty="0"/>
              <a:t>government should consider supporting and budgeting for research and demonstration programs.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5549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42" y="-27384"/>
            <a:ext cx="5806676" cy="972741"/>
          </a:xfrm>
        </p:spPr>
        <p:txBody>
          <a:bodyPr/>
          <a:lstStyle/>
          <a:p>
            <a:pPr algn="l"/>
            <a:r>
              <a:rPr lang="en-ZA" b="1" dirty="0" smtClean="0">
                <a:solidFill>
                  <a:schemeClr val="tx2">
                    <a:lumMod val="75000"/>
                  </a:schemeClr>
                </a:solidFill>
              </a:rPr>
              <a:t>Outline</a:t>
            </a:r>
            <a:endParaRPr lang="en-ZA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8196" y="980728"/>
            <a:ext cx="9162196" cy="0"/>
          </a:xfrm>
          <a:prstGeom prst="line">
            <a:avLst/>
          </a:prstGeom>
          <a:ln w="381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8196" y="1052736"/>
            <a:ext cx="9162196" cy="0"/>
          </a:xfrm>
          <a:prstGeom prst="line">
            <a:avLst/>
          </a:prstGeom>
          <a:ln w="38100">
            <a:solidFill>
              <a:srgbClr val="0A02AE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001077"/>
            <a:ext cx="9162196" cy="0"/>
          </a:xfrm>
          <a:prstGeom prst="line">
            <a:avLst/>
          </a:prstGeom>
          <a:ln w="38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4732119"/>
          </a:xfrm>
        </p:spPr>
        <p:txBody>
          <a:bodyPr>
            <a:normAutofit/>
          </a:bodyPr>
          <a:lstStyle/>
          <a:p>
            <a:endParaRPr lang="en-ZA" b="1" dirty="0" smtClean="0"/>
          </a:p>
          <a:p>
            <a:r>
              <a:rPr lang="en-ZA" b="1" dirty="0" smtClean="0"/>
              <a:t>Introduction</a:t>
            </a:r>
          </a:p>
          <a:p>
            <a:r>
              <a:rPr lang="en-ZA" b="1" dirty="0" smtClean="0"/>
              <a:t>Mission and Vision of the STTP</a:t>
            </a:r>
          </a:p>
          <a:p>
            <a:r>
              <a:rPr lang="en-US" b="1" dirty="0" smtClean="0"/>
              <a:t>Solar thermal </a:t>
            </a:r>
            <a:r>
              <a:rPr lang="en-ZA" b="1" dirty="0"/>
              <a:t>technology roadmap</a:t>
            </a:r>
          </a:p>
          <a:p>
            <a:r>
              <a:rPr lang="en-ZA" b="1" dirty="0" smtClean="0"/>
              <a:t>Analysis</a:t>
            </a:r>
          </a:p>
          <a:p>
            <a:r>
              <a:rPr lang="en-ZA" b="1" dirty="0" smtClean="0"/>
              <a:t>Stakeholder roles</a:t>
            </a:r>
          </a:p>
          <a:p>
            <a:r>
              <a:rPr lang="en-ZA" b="1" dirty="0" smtClean="0"/>
              <a:t>Conclusions</a:t>
            </a:r>
            <a:endParaRPr lang="en-ZA" dirty="0"/>
          </a:p>
        </p:txBody>
      </p:sp>
      <p:pic>
        <p:nvPicPr>
          <p:cNvPr id="19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34" y="0"/>
            <a:ext cx="33337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971600" y="5957267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C:\Users\mkwetu.mweutota\AppData\Local\Microsoft\Windows\Temporary Internet Files\Content.Outlook\I6XTLY6E\2000px-Coat_of_Arms_of_Namibia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021288"/>
            <a:ext cx="897716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-36512" y="5949280"/>
            <a:ext cx="9162196" cy="0"/>
          </a:xfrm>
          <a:prstGeom prst="line">
            <a:avLst/>
          </a:prstGeom>
          <a:ln w="38100">
            <a:solidFill>
              <a:srgbClr val="09029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6136" y="44624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67934" y="6237312"/>
            <a:ext cx="7680530" cy="448239"/>
          </a:xfrm>
          <a:prstGeom prst="rect">
            <a:avLst/>
          </a:prstGeom>
          <a:solidFill>
            <a:srgbClr val="0A0567"/>
          </a:solidFill>
          <a:ln>
            <a:solidFill>
              <a:schemeClr val="accent1"/>
            </a:solidFill>
          </a:ln>
        </p:spPr>
        <p:txBody>
          <a:bodyPr wrap="square" lIns="78145" tIns="39072" rIns="78145" bIns="39072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A Vision of Namibia’s Solar Thermal Energy Future</a:t>
            </a:r>
            <a:endParaRPr lang="en-ZA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ZChiguvare\NEI 2013-5\ZC\ZC\Photos Samsung 010216\20151210_122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42" y="-27384"/>
            <a:ext cx="5378830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rgbClr val="090290"/>
                </a:solidFill>
              </a:rPr>
              <a:t>SWH for Mass Housing</a:t>
            </a:r>
            <a:endParaRPr lang="en-ZA" b="1" dirty="0">
              <a:solidFill>
                <a:srgbClr val="09029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8196" y="5856863"/>
            <a:ext cx="9162196" cy="0"/>
          </a:xfrm>
          <a:prstGeom prst="line">
            <a:avLst/>
          </a:prstGeom>
          <a:ln w="381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8196" y="5977880"/>
            <a:ext cx="9162196" cy="0"/>
          </a:xfrm>
          <a:prstGeom prst="line">
            <a:avLst/>
          </a:prstGeom>
          <a:ln w="38100">
            <a:solidFill>
              <a:srgbClr val="0A02AE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909739"/>
            <a:ext cx="9162196" cy="0"/>
          </a:xfrm>
          <a:prstGeom prst="line">
            <a:avLst/>
          </a:prstGeom>
          <a:ln w="38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71600" y="5957267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C:\Users\mkwetu.mweutota\AppData\Local\Microsoft\Windows\Temporary Internet Files\Content.Outlook\I6XTLY6E\2000px-Coat_of_Arms_of_Namibia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897716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-36512" y="980728"/>
            <a:ext cx="9162196" cy="0"/>
          </a:xfrm>
          <a:prstGeom prst="line">
            <a:avLst/>
          </a:prstGeom>
          <a:ln w="38100">
            <a:solidFill>
              <a:srgbClr val="09029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6136" y="44624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7934" y="6237312"/>
            <a:ext cx="7680530" cy="448239"/>
          </a:xfrm>
          <a:prstGeom prst="rect">
            <a:avLst/>
          </a:prstGeom>
          <a:solidFill>
            <a:srgbClr val="0A0567"/>
          </a:solidFill>
          <a:ln>
            <a:solidFill>
              <a:schemeClr val="accent1"/>
            </a:solidFill>
          </a:ln>
        </p:spPr>
        <p:txBody>
          <a:bodyPr wrap="square" lIns="78145" tIns="39072" rIns="78145" bIns="39072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Real savings in flagship districts to motivate others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9" name="Picture 2" descr="Home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34" y="0"/>
            <a:ext cx="33337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3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ZA" b="1" dirty="0" smtClean="0"/>
              <a:t>Conclusions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340768"/>
            <a:ext cx="8870328" cy="4713387"/>
          </a:xfrm>
        </p:spPr>
        <p:txBody>
          <a:bodyPr>
            <a:normAutofit/>
          </a:bodyPr>
          <a:lstStyle/>
          <a:p>
            <a:r>
              <a:rPr lang="en-ZA" dirty="0" smtClean="0"/>
              <a:t>Solar thermal technology platform formulates and coordinates the implementation of the roadmap</a:t>
            </a:r>
          </a:p>
          <a:p>
            <a:r>
              <a:rPr lang="en-ZA" dirty="0" smtClean="0"/>
              <a:t>Regional impact can be integrated through SACREEE</a:t>
            </a:r>
          </a:p>
          <a:p>
            <a:r>
              <a:rPr lang="en-ZA" dirty="0" smtClean="0"/>
              <a:t>Only </a:t>
            </a:r>
            <a:r>
              <a:rPr lang="en-ZA" dirty="0"/>
              <a:t>through a global effort can humans be able to reduce the impact of energy provision on climate change.</a:t>
            </a:r>
          </a:p>
          <a:p>
            <a:endParaRPr lang="en-ZA" dirty="0"/>
          </a:p>
        </p:txBody>
      </p:sp>
      <p:pic>
        <p:nvPicPr>
          <p:cNvPr id="5" name="Picture 4" descr="nei logo 01 Textbased v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" y="0"/>
            <a:ext cx="14954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-18196" y="1000125"/>
            <a:ext cx="9162196" cy="0"/>
          </a:xfrm>
          <a:prstGeom prst="line">
            <a:avLst/>
          </a:prstGeom>
          <a:ln w="381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8196" y="1124744"/>
            <a:ext cx="9162196" cy="0"/>
          </a:xfrm>
          <a:prstGeom prst="line">
            <a:avLst/>
          </a:prstGeom>
          <a:ln w="38100">
            <a:solidFill>
              <a:srgbClr val="0A02AE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056603"/>
            <a:ext cx="9162196" cy="0"/>
          </a:xfrm>
          <a:prstGeom prst="line">
            <a:avLst/>
          </a:prstGeom>
          <a:ln w="38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300" y="6021288"/>
            <a:ext cx="9126700" cy="830997"/>
          </a:xfrm>
          <a:prstGeom prst="rect">
            <a:avLst/>
          </a:prstGeom>
          <a:solidFill>
            <a:srgbClr val="0A02A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4800" dirty="0" smtClean="0">
                <a:solidFill>
                  <a:srgbClr val="FFFF00"/>
                </a:solidFill>
              </a:rPr>
              <a:t>Every one has a part to play!</a:t>
            </a:r>
            <a:endParaRPr lang="en-ZA" sz="4800" dirty="0">
              <a:solidFill>
                <a:srgbClr val="FFFF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83160" y="147020"/>
            <a:ext cx="2153336" cy="761699"/>
            <a:chOff x="3203848" y="138355"/>
            <a:chExt cx="1625749" cy="565150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3203848" y="138355"/>
              <a:ext cx="509588" cy="565150"/>
              <a:chOff x="784" y="728"/>
              <a:chExt cx="804" cy="889"/>
            </a:xfrm>
          </p:grpSpPr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951" y="892"/>
                <a:ext cx="335" cy="427"/>
                <a:chOff x="951" y="892"/>
                <a:chExt cx="335" cy="427"/>
              </a:xfrm>
            </p:grpSpPr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951" y="892"/>
                  <a:ext cx="335" cy="427"/>
                </a:xfrm>
                <a:custGeom>
                  <a:avLst/>
                  <a:gdLst>
                    <a:gd name="T0" fmla="+- 0 1279 951"/>
                    <a:gd name="T1" fmla="*/ T0 w 335"/>
                    <a:gd name="T2" fmla="+- 0 892 892"/>
                    <a:gd name="T3" fmla="*/ 892 h 427"/>
                    <a:gd name="T4" fmla="+- 0 1268 951"/>
                    <a:gd name="T5" fmla="*/ T4 w 335"/>
                    <a:gd name="T6" fmla="+- 0 894 892"/>
                    <a:gd name="T7" fmla="*/ 894 h 427"/>
                    <a:gd name="T8" fmla="+- 0 1249 951"/>
                    <a:gd name="T9" fmla="*/ T8 w 335"/>
                    <a:gd name="T10" fmla="+- 0 904 892"/>
                    <a:gd name="T11" fmla="*/ 904 h 427"/>
                    <a:gd name="T12" fmla="+- 0 951 951"/>
                    <a:gd name="T13" fmla="*/ T12 w 335"/>
                    <a:gd name="T14" fmla="+- 0 1105 892"/>
                    <a:gd name="T15" fmla="*/ 1105 h 427"/>
                    <a:gd name="T16" fmla="+- 0 951 951"/>
                    <a:gd name="T17" fmla="*/ T16 w 335"/>
                    <a:gd name="T18" fmla="+- 0 1315 892"/>
                    <a:gd name="T19" fmla="*/ 1315 h 427"/>
                    <a:gd name="T20" fmla="+- 0 959 951"/>
                    <a:gd name="T21" fmla="*/ T20 w 335"/>
                    <a:gd name="T22" fmla="+- 0 1320 892"/>
                    <a:gd name="T23" fmla="*/ 1320 h 427"/>
                    <a:gd name="T24" fmla="+- 0 968 951"/>
                    <a:gd name="T25" fmla="*/ T24 w 335"/>
                    <a:gd name="T26" fmla="+- 0 1316 892"/>
                    <a:gd name="T27" fmla="*/ 1316 h 427"/>
                    <a:gd name="T28" fmla="+- 0 1286 951"/>
                    <a:gd name="T29" fmla="*/ T28 w 335"/>
                    <a:gd name="T30" fmla="+- 0 1104 892"/>
                    <a:gd name="T31" fmla="*/ 1104 h 427"/>
                    <a:gd name="T32" fmla="+- 0 1286 951"/>
                    <a:gd name="T33" fmla="*/ T32 w 335"/>
                    <a:gd name="T34" fmla="+- 0 925 892"/>
                    <a:gd name="T35" fmla="*/ 925 h 427"/>
                    <a:gd name="T36" fmla="+- 0 1284 951"/>
                    <a:gd name="T37" fmla="*/ T36 w 335"/>
                    <a:gd name="T38" fmla="+- 0 902 892"/>
                    <a:gd name="T39" fmla="*/ 902 h 427"/>
                    <a:gd name="T40" fmla="+- 0 1279 951"/>
                    <a:gd name="T41" fmla="*/ T40 w 335"/>
                    <a:gd name="T42" fmla="+- 0 892 892"/>
                    <a:gd name="T43" fmla="*/ 892 h 42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</a:cxnLst>
                  <a:rect l="0" t="0" r="r" b="b"/>
                  <a:pathLst>
                    <a:path w="335" h="427">
                      <a:moveTo>
                        <a:pt x="328" y="0"/>
                      </a:moveTo>
                      <a:lnTo>
                        <a:pt x="317" y="2"/>
                      </a:lnTo>
                      <a:lnTo>
                        <a:pt x="298" y="12"/>
                      </a:lnTo>
                      <a:lnTo>
                        <a:pt x="0" y="213"/>
                      </a:lnTo>
                      <a:lnTo>
                        <a:pt x="0" y="423"/>
                      </a:lnTo>
                      <a:lnTo>
                        <a:pt x="8" y="428"/>
                      </a:lnTo>
                      <a:lnTo>
                        <a:pt x="17" y="424"/>
                      </a:lnTo>
                      <a:lnTo>
                        <a:pt x="335" y="212"/>
                      </a:lnTo>
                      <a:lnTo>
                        <a:pt x="335" y="33"/>
                      </a:lnTo>
                      <a:lnTo>
                        <a:pt x="333" y="10"/>
                      </a:lnTo>
                      <a:lnTo>
                        <a:pt x="328" y="0"/>
                      </a:lnTo>
                    </a:path>
                  </a:pathLst>
                </a:custGeom>
                <a:solidFill>
                  <a:srgbClr val="B820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ZA"/>
                </a:p>
              </p:txBody>
            </p:sp>
          </p:grpSp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952" y="738"/>
                <a:ext cx="468" cy="583"/>
                <a:chOff x="952" y="738"/>
                <a:chExt cx="468" cy="583"/>
              </a:xfrm>
            </p:grpSpPr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952" y="738"/>
                  <a:ext cx="468" cy="583"/>
                </a:xfrm>
                <a:custGeom>
                  <a:avLst/>
                  <a:gdLst>
                    <a:gd name="T0" fmla="+- 0 1420 952"/>
                    <a:gd name="T1" fmla="*/ T0 w 468"/>
                    <a:gd name="T2" fmla="+- 0 835 738"/>
                    <a:gd name="T3" fmla="*/ 835 h 583"/>
                    <a:gd name="T4" fmla="+- 0 1186 952"/>
                    <a:gd name="T5" fmla="*/ T4 w 468"/>
                    <a:gd name="T6" fmla="+- 0 835 738"/>
                    <a:gd name="T7" fmla="*/ 835 h 583"/>
                    <a:gd name="T8" fmla="+- 0 1206 952"/>
                    <a:gd name="T9" fmla="*/ T8 w 468"/>
                    <a:gd name="T10" fmla="+- 0 835 738"/>
                    <a:gd name="T11" fmla="*/ 835 h 583"/>
                    <a:gd name="T12" fmla="+- 0 1227 952"/>
                    <a:gd name="T13" fmla="*/ T12 w 468"/>
                    <a:gd name="T14" fmla="+- 0 836 738"/>
                    <a:gd name="T15" fmla="*/ 836 h 583"/>
                    <a:gd name="T16" fmla="+- 0 1302 952"/>
                    <a:gd name="T17" fmla="*/ T16 w 468"/>
                    <a:gd name="T18" fmla="+- 0 846 738"/>
                    <a:gd name="T19" fmla="*/ 846 h 583"/>
                    <a:gd name="T20" fmla="+- 0 1323 952"/>
                    <a:gd name="T21" fmla="*/ T20 w 468"/>
                    <a:gd name="T22" fmla="+- 0 851 738"/>
                    <a:gd name="T23" fmla="*/ 851 h 583"/>
                    <a:gd name="T24" fmla="+- 0 1323 952"/>
                    <a:gd name="T25" fmla="*/ T24 w 468"/>
                    <a:gd name="T26" fmla="+- 0 1261 738"/>
                    <a:gd name="T27" fmla="*/ 1261 h 583"/>
                    <a:gd name="T28" fmla="+- 0 1399 952"/>
                    <a:gd name="T29" fmla="*/ T28 w 468"/>
                    <a:gd name="T30" fmla="+- 0 1312 738"/>
                    <a:gd name="T31" fmla="*/ 1312 h 583"/>
                    <a:gd name="T32" fmla="+- 0 1408 952"/>
                    <a:gd name="T33" fmla="*/ T32 w 468"/>
                    <a:gd name="T34" fmla="+- 0 1321 738"/>
                    <a:gd name="T35" fmla="*/ 1321 h 583"/>
                    <a:gd name="T36" fmla="+- 0 1420 952"/>
                    <a:gd name="T37" fmla="*/ T36 w 468"/>
                    <a:gd name="T38" fmla="+- 0 1316 738"/>
                    <a:gd name="T39" fmla="*/ 1316 h 583"/>
                    <a:gd name="T40" fmla="+- 0 1420 952"/>
                    <a:gd name="T41" fmla="*/ T40 w 468"/>
                    <a:gd name="T42" fmla="+- 0 835 738"/>
                    <a:gd name="T43" fmla="*/ 835 h 58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</a:cxnLst>
                  <a:rect l="0" t="0" r="r" b="b"/>
                  <a:pathLst>
                    <a:path w="468" h="583">
                      <a:moveTo>
                        <a:pt x="468" y="97"/>
                      </a:moveTo>
                      <a:lnTo>
                        <a:pt x="234" y="97"/>
                      </a:lnTo>
                      <a:lnTo>
                        <a:pt x="254" y="97"/>
                      </a:lnTo>
                      <a:lnTo>
                        <a:pt x="275" y="98"/>
                      </a:lnTo>
                      <a:lnTo>
                        <a:pt x="350" y="108"/>
                      </a:lnTo>
                      <a:lnTo>
                        <a:pt x="371" y="113"/>
                      </a:lnTo>
                      <a:lnTo>
                        <a:pt x="371" y="523"/>
                      </a:lnTo>
                      <a:lnTo>
                        <a:pt x="447" y="574"/>
                      </a:lnTo>
                      <a:lnTo>
                        <a:pt x="456" y="583"/>
                      </a:lnTo>
                      <a:lnTo>
                        <a:pt x="468" y="578"/>
                      </a:lnTo>
                      <a:lnTo>
                        <a:pt x="468" y="97"/>
                      </a:lnTo>
                    </a:path>
                  </a:pathLst>
                </a:custGeom>
                <a:solidFill>
                  <a:srgbClr val="FCAF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952" y="738"/>
                  <a:ext cx="468" cy="583"/>
                </a:xfrm>
                <a:custGeom>
                  <a:avLst/>
                  <a:gdLst>
                    <a:gd name="T0" fmla="+- 0 1167 952"/>
                    <a:gd name="T1" fmla="*/ T0 w 468"/>
                    <a:gd name="T2" fmla="+- 0 738 738"/>
                    <a:gd name="T3" fmla="*/ 738 h 583"/>
                    <a:gd name="T4" fmla="+- 0 1097 952"/>
                    <a:gd name="T5" fmla="*/ T4 w 468"/>
                    <a:gd name="T6" fmla="+- 0 744 738"/>
                    <a:gd name="T7" fmla="*/ 744 h 583"/>
                    <a:gd name="T8" fmla="+- 0 1034 952"/>
                    <a:gd name="T9" fmla="*/ T8 w 468"/>
                    <a:gd name="T10" fmla="+- 0 754 738"/>
                    <a:gd name="T11" fmla="*/ 754 h 583"/>
                    <a:gd name="T12" fmla="+- 0 961 952"/>
                    <a:gd name="T13" fmla="*/ T12 w 468"/>
                    <a:gd name="T14" fmla="+- 0 772 738"/>
                    <a:gd name="T15" fmla="*/ 772 h 583"/>
                    <a:gd name="T16" fmla="+- 0 952 952"/>
                    <a:gd name="T17" fmla="*/ T16 w 468"/>
                    <a:gd name="T18" fmla="+- 0 781 738"/>
                    <a:gd name="T19" fmla="*/ 781 h 583"/>
                    <a:gd name="T20" fmla="+- 0 952 952"/>
                    <a:gd name="T21" fmla="*/ T20 w 468"/>
                    <a:gd name="T22" fmla="+- 0 1104 738"/>
                    <a:gd name="T23" fmla="*/ 1104 h 583"/>
                    <a:gd name="T24" fmla="+- 0 1049 952"/>
                    <a:gd name="T25" fmla="*/ T24 w 468"/>
                    <a:gd name="T26" fmla="+- 0 1039 738"/>
                    <a:gd name="T27" fmla="*/ 1039 h 583"/>
                    <a:gd name="T28" fmla="+- 0 1067 952"/>
                    <a:gd name="T29" fmla="*/ T28 w 468"/>
                    <a:gd name="T30" fmla="+- 0 847 738"/>
                    <a:gd name="T31" fmla="*/ 847 h 583"/>
                    <a:gd name="T32" fmla="+- 0 1086 952"/>
                    <a:gd name="T33" fmla="*/ T32 w 468"/>
                    <a:gd name="T34" fmla="+- 0 843 738"/>
                    <a:gd name="T35" fmla="*/ 843 h 583"/>
                    <a:gd name="T36" fmla="+- 0 1163 952"/>
                    <a:gd name="T37" fmla="*/ T36 w 468"/>
                    <a:gd name="T38" fmla="+- 0 835 738"/>
                    <a:gd name="T39" fmla="*/ 835 h 583"/>
                    <a:gd name="T40" fmla="+- 0 1186 952"/>
                    <a:gd name="T41" fmla="*/ T40 w 468"/>
                    <a:gd name="T42" fmla="+- 0 835 738"/>
                    <a:gd name="T43" fmla="*/ 835 h 583"/>
                    <a:gd name="T44" fmla="+- 0 1420 952"/>
                    <a:gd name="T45" fmla="*/ T44 w 468"/>
                    <a:gd name="T46" fmla="+- 0 835 738"/>
                    <a:gd name="T47" fmla="*/ 835 h 583"/>
                    <a:gd name="T48" fmla="+- 0 1420 952"/>
                    <a:gd name="T49" fmla="*/ T48 w 468"/>
                    <a:gd name="T50" fmla="+- 0 795 738"/>
                    <a:gd name="T51" fmla="*/ 795 h 583"/>
                    <a:gd name="T52" fmla="+- 0 1364 952"/>
                    <a:gd name="T53" fmla="*/ T52 w 468"/>
                    <a:gd name="T54" fmla="+- 0 760 738"/>
                    <a:gd name="T55" fmla="*/ 760 h 583"/>
                    <a:gd name="T56" fmla="+- 0 1289 952"/>
                    <a:gd name="T57" fmla="*/ T56 w 468"/>
                    <a:gd name="T58" fmla="+- 0 746 738"/>
                    <a:gd name="T59" fmla="*/ 746 h 583"/>
                    <a:gd name="T60" fmla="+- 0 1219 952"/>
                    <a:gd name="T61" fmla="*/ T60 w 468"/>
                    <a:gd name="T62" fmla="+- 0 739 738"/>
                    <a:gd name="T63" fmla="*/ 739 h 583"/>
                    <a:gd name="T64" fmla="+- 0 1193 952"/>
                    <a:gd name="T65" fmla="*/ T64 w 468"/>
                    <a:gd name="T66" fmla="+- 0 738 738"/>
                    <a:gd name="T67" fmla="*/ 738 h 583"/>
                    <a:gd name="T68" fmla="+- 0 1167 952"/>
                    <a:gd name="T69" fmla="*/ T68 w 468"/>
                    <a:gd name="T70" fmla="+- 0 738 738"/>
                    <a:gd name="T71" fmla="*/ 738 h 58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</a:cxnLst>
                  <a:rect l="0" t="0" r="r" b="b"/>
                  <a:pathLst>
                    <a:path w="468" h="583">
                      <a:moveTo>
                        <a:pt x="215" y="0"/>
                      </a:moveTo>
                      <a:lnTo>
                        <a:pt x="145" y="6"/>
                      </a:lnTo>
                      <a:lnTo>
                        <a:pt x="82" y="16"/>
                      </a:lnTo>
                      <a:lnTo>
                        <a:pt x="9" y="34"/>
                      </a:lnTo>
                      <a:lnTo>
                        <a:pt x="0" y="43"/>
                      </a:lnTo>
                      <a:lnTo>
                        <a:pt x="0" y="366"/>
                      </a:lnTo>
                      <a:lnTo>
                        <a:pt x="97" y="301"/>
                      </a:lnTo>
                      <a:lnTo>
                        <a:pt x="115" y="109"/>
                      </a:lnTo>
                      <a:lnTo>
                        <a:pt x="134" y="105"/>
                      </a:lnTo>
                      <a:lnTo>
                        <a:pt x="211" y="97"/>
                      </a:lnTo>
                      <a:lnTo>
                        <a:pt x="234" y="97"/>
                      </a:lnTo>
                      <a:lnTo>
                        <a:pt x="468" y="97"/>
                      </a:lnTo>
                      <a:lnTo>
                        <a:pt x="468" y="57"/>
                      </a:lnTo>
                      <a:lnTo>
                        <a:pt x="412" y="22"/>
                      </a:lnTo>
                      <a:lnTo>
                        <a:pt x="337" y="8"/>
                      </a:lnTo>
                      <a:lnTo>
                        <a:pt x="267" y="1"/>
                      </a:lnTo>
                      <a:lnTo>
                        <a:pt x="241" y="0"/>
                      </a:lnTo>
                      <a:lnTo>
                        <a:pt x="215" y="0"/>
                      </a:lnTo>
                    </a:path>
                  </a:pathLst>
                </a:custGeom>
                <a:solidFill>
                  <a:srgbClr val="FCAF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ZA"/>
                </a:p>
              </p:txBody>
            </p:sp>
          </p:grp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794" y="844"/>
                <a:ext cx="784" cy="763"/>
                <a:chOff x="794" y="844"/>
                <a:chExt cx="784" cy="763"/>
              </a:xfrm>
            </p:grpSpPr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794" y="844"/>
                  <a:ext cx="784" cy="763"/>
                </a:xfrm>
                <a:custGeom>
                  <a:avLst/>
                  <a:gdLst>
                    <a:gd name="T0" fmla="+- 0 887 794"/>
                    <a:gd name="T1" fmla="*/ T0 w 784"/>
                    <a:gd name="T2" fmla="+- 0 846 844"/>
                    <a:gd name="T3" fmla="*/ 846 h 763"/>
                    <a:gd name="T4" fmla="+- 0 825 794"/>
                    <a:gd name="T5" fmla="*/ T4 w 784"/>
                    <a:gd name="T6" fmla="+- 0 871 844"/>
                    <a:gd name="T7" fmla="*/ 871 h 763"/>
                    <a:gd name="T8" fmla="+- 0 794 794"/>
                    <a:gd name="T9" fmla="*/ T8 w 784"/>
                    <a:gd name="T10" fmla="+- 0 892 844"/>
                    <a:gd name="T11" fmla="*/ 892 h 763"/>
                    <a:gd name="T12" fmla="+- 0 794 794"/>
                    <a:gd name="T13" fmla="*/ T12 w 784"/>
                    <a:gd name="T14" fmla="+- 0 1259 844"/>
                    <a:gd name="T15" fmla="*/ 1259 h 763"/>
                    <a:gd name="T16" fmla="+- 0 801 794"/>
                    <a:gd name="T17" fmla="*/ T16 w 784"/>
                    <a:gd name="T18" fmla="+- 0 1322 844"/>
                    <a:gd name="T19" fmla="*/ 1322 h 763"/>
                    <a:gd name="T20" fmla="+- 0 834 794"/>
                    <a:gd name="T21" fmla="*/ T20 w 784"/>
                    <a:gd name="T22" fmla="+- 0 1404 844"/>
                    <a:gd name="T23" fmla="*/ 1404 h 763"/>
                    <a:gd name="T24" fmla="+- 0 889 794"/>
                    <a:gd name="T25" fmla="*/ T24 w 784"/>
                    <a:gd name="T26" fmla="+- 0 1470 844"/>
                    <a:gd name="T27" fmla="*/ 1470 h 763"/>
                    <a:gd name="T28" fmla="+- 0 958 794"/>
                    <a:gd name="T29" fmla="*/ T28 w 784"/>
                    <a:gd name="T30" fmla="+- 0 1523 844"/>
                    <a:gd name="T31" fmla="*/ 1523 h 763"/>
                    <a:gd name="T32" fmla="+- 0 1036 794"/>
                    <a:gd name="T33" fmla="*/ T32 w 784"/>
                    <a:gd name="T34" fmla="+- 0 1562 844"/>
                    <a:gd name="T35" fmla="*/ 1562 h 763"/>
                    <a:gd name="T36" fmla="+- 0 1114 794"/>
                    <a:gd name="T37" fmla="*/ T36 w 784"/>
                    <a:gd name="T38" fmla="+- 0 1590 844"/>
                    <a:gd name="T39" fmla="*/ 1590 h 763"/>
                    <a:gd name="T40" fmla="+- 0 1186 794"/>
                    <a:gd name="T41" fmla="*/ T40 w 784"/>
                    <a:gd name="T42" fmla="+- 0 1607 844"/>
                    <a:gd name="T43" fmla="*/ 1607 h 763"/>
                    <a:gd name="T44" fmla="+- 0 1209 794"/>
                    <a:gd name="T45" fmla="*/ T44 w 784"/>
                    <a:gd name="T46" fmla="+- 0 1602 844"/>
                    <a:gd name="T47" fmla="*/ 1602 h 763"/>
                    <a:gd name="T48" fmla="+- 0 1284 794"/>
                    <a:gd name="T49" fmla="*/ T48 w 784"/>
                    <a:gd name="T50" fmla="+- 0 1582 844"/>
                    <a:gd name="T51" fmla="*/ 1582 h 763"/>
                    <a:gd name="T52" fmla="+- 0 1362 794"/>
                    <a:gd name="T53" fmla="*/ T52 w 784"/>
                    <a:gd name="T54" fmla="+- 0 1551 844"/>
                    <a:gd name="T55" fmla="*/ 1551 h 763"/>
                    <a:gd name="T56" fmla="+- 0 1438 794"/>
                    <a:gd name="T57" fmla="*/ T56 w 784"/>
                    <a:gd name="T58" fmla="+- 0 1507 844"/>
                    <a:gd name="T59" fmla="*/ 1507 h 763"/>
                    <a:gd name="T60" fmla="+- 0 1445 794"/>
                    <a:gd name="T61" fmla="*/ T60 w 784"/>
                    <a:gd name="T62" fmla="+- 0 1501 844"/>
                    <a:gd name="T63" fmla="*/ 1501 h 763"/>
                    <a:gd name="T64" fmla="+- 0 1181 794"/>
                    <a:gd name="T65" fmla="*/ T64 w 784"/>
                    <a:gd name="T66" fmla="+- 0 1501 844"/>
                    <a:gd name="T67" fmla="*/ 1501 h 763"/>
                    <a:gd name="T68" fmla="+- 0 1148 794"/>
                    <a:gd name="T69" fmla="*/ T68 w 784"/>
                    <a:gd name="T70" fmla="+- 0 1494 844"/>
                    <a:gd name="T71" fmla="*/ 1494 h 763"/>
                    <a:gd name="T72" fmla="+- 0 1089 794"/>
                    <a:gd name="T73" fmla="*/ T72 w 784"/>
                    <a:gd name="T74" fmla="+- 0 1477 844"/>
                    <a:gd name="T75" fmla="*/ 1477 h 763"/>
                    <a:gd name="T76" fmla="+- 0 1016 794"/>
                    <a:gd name="T77" fmla="*/ T76 w 784"/>
                    <a:gd name="T78" fmla="+- 0 1446 844"/>
                    <a:gd name="T79" fmla="*/ 1446 h 763"/>
                    <a:gd name="T80" fmla="+- 0 962 794"/>
                    <a:gd name="T81" fmla="*/ T80 w 784"/>
                    <a:gd name="T82" fmla="+- 0 1408 844"/>
                    <a:gd name="T83" fmla="*/ 1408 h 763"/>
                    <a:gd name="T84" fmla="+- 0 915 794"/>
                    <a:gd name="T85" fmla="*/ T84 w 784"/>
                    <a:gd name="T86" fmla="+- 0 1351 844"/>
                    <a:gd name="T87" fmla="*/ 1351 h 763"/>
                    <a:gd name="T88" fmla="+- 0 893 794"/>
                    <a:gd name="T89" fmla="*/ T88 w 784"/>
                    <a:gd name="T90" fmla="+- 0 1289 844"/>
                    <a:gd name="T91" fmla="*/ 1289 h 763"/>
                    <a:gd name="T92" fmla="+- 0 891 794"/>
                    <a:gd name="T93" fmla="*/ T92 w 784"/>
                    <a:gd name="T94" fmla="+- 0 1259 844"/>
                    <a:gd name="T95" fmla="*/ 1259 h 763"/>
                    <a:gd name="T96" fmla="+- 0 887 794"/>
                    <a:gd name="T97" fmla="*/ T96 w 784"/>
                    <a:gd name="T98" fmla="+- 0 846 844"/>
                    <a:gd name="T99" fmla="*/ 846 h 76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</a:cxnLst>
                  <a:rect l="0" t="0" r="r" b="b"/>
                  <a:pathLst>
                    <a:path w="784" h="763">
                      <a:moveTo>
                        <a:pt x="93" y="2"/>
                      </a:moveTo>
                      <a:lnTo>
                        <a:pt x="31" y="27"/>
                      </a:lnTo>
                      <a:lnTo>
                        <a:pt x="0" y="48"/>
                      </a:lnTo>
                      <a:lnTo>
                        <a:pt x="0" y="415"/>
                      </a:lnTo>
                      <a:lnTo>
                        <a:pt x="7" y="478"/>
                      </a:lnTo>
                      <a:lnTo>
                        <a:pt x="40" y="560"/>
                      </a:lnTo>
                      <a:lnTo>
                        <a:pt x="95" y="626"/>
                      </a:lnTo>
                      <a:lnTo>
                        <a:pt x="164" y="679"/>
                      </a:lnTo>
                      <a:lnTo>
                        <a:pt x="242" y="718"/>
                      </a:lnTo>
                      <a:lnTo>
                        <a:pt x="320" y="746"/>
                      </a:lnTo>
                      <a:lnTo>
                        <a:pt x="392" y="763"/>
                      </a:lnTo>
                      <a:lnTo>
                        <a:pt x="415" y="758"/>
                      </a:lnTo>
                      <a:lnTo>
                        <a:pt x="490" y="738"/>
                      </a:lnTo>
                      <a:lnTo>
                        <a:pt x="568" y="707"/>
                      </a:lnTo>
                      <a:lnTo>
                        <a:pt x="644" y="663"/>
                      </a:lnTo>
                      <a:lnTo>
                        <a:pt x="651" y="657"/>
                      </a:lnTo>
                      <a:lnTo>
                        <a:pt x="387" y="657"/>
                      </a:lnTo>
                      <a:lnTo>
                        <a:pt x="354" y="650"/>
                      </a:lnTo>
                      <a:lnTo>
                        <a:pt x="295" y="633"/>
                      </a:lnTo>
                      <a:lnTo>
                        <a:pt x="222" y="602"/>
                      </a:lnTo>
                      <a:lnTo>
                        <a:pt x="168" y="564"/>
                      </a:lnTo>
                      <a:lnTo>
                        <a:pt x="121" y="507"/>
                      </a:lnTo>
                      <a:lnTo>
                        <a:pt x="99" y="445"/>
                      </a:lnTo>
                      <a:lnTo>
                        <a:pt x="97" y="415"/>
                      </a:lnTo>
                      <a:lnTo>
                        <a:pt x="93" y="2"/>
                      </a:lnTo>
                    </a:path>
                  </a:pathLst>
                </a:custGeom>
                <a:solidFill>
                  <a:srgbClr val="FCAF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794" y="844"/>
                  <a:ext cx="784" cy="763"/>
                </a:xfrm>
                <a:custGeom>
                  <a:avLst/>
                  <a:gdLst>
                    <a:gd name="T0" fmla="+- 0 1481 794"/>
                    <a:gd name="T1" fmla="*/ T0 w 784"/>
                    <a:gd name="T2" fmla="+- 0 844 844"/>
                    <a:gd name="T3" fmla="*/ 844 h 763"/>
                    <a:gd name="T4" fmla="+- 0 1481 794"/>
                    <a:gd name="T5" fmla="*/ T4 w 784"/>
                    <a:gd name="T6" fmla="+- 0 1263 844"/>
                    <a:gd name="T7" fmla="*/ 1263 h 763"/>
                    <a:gd name="T8" fmla="+- 0 1469 794"/>
                    <a:gd name="T9" fmla="*/ T8 w 784"/>
                    <a:gd name="T10" fmla="+- 0 1324 844"/>
                    <a:gd name="T11" fmla="*/ 1324 h 763"/>
                    <a:gd name="T12" fmla="+- 0 1434 794"/>
                    <a:gd name="T13" fmla="*/ T12 w 784"/>
                    <a:gd name="T14" fmla="+- 0 1383 844"/>
                    <a:gd name="T15" fmla="*/ 1383 h 763"/>
                    <a:gd name="T16" fmla="+- 0 1389 794"/>
                    <a:gd name="T17" fmla="*/ T16 w 784"/>
                    <a:gd name="T18" fmla="+- 0 1423 844"/>
                    <a:gd name="T19" fmla="*/ 1423 h 763"/>
                    <a:gd name="T20" fmla="+- 0 1327 794"/>
                    <a:gd name="T21" fmla="*/ T20 w 784"/>
                    <a:gd name="T22" fmla="+- 0 1459 844"/>
                    <a:gd name="T23" fmla="*/ 1459 h 763"/>
                    <a:gd name="T24" fmla="+- 0 1247 794"/>
                    <a:gd name="T25" fmla="*/ T24 w 784"/>
                    <a:gd name="T26" fmla="+- 0 1487 844"/>
                    <a:gd name="T27" fmla="*/ 1487 h 763"/>
                    <a:gd name="T28" fmla="+- 0 1181 794"/>
                    <a:gd name="T29" fmla="*/ T28 w 784"/>
                    <a:gd name="T30" fmla="+- 0 1501 844"/>
                    <a:gd name="T31" fmla="*/ 1501 h 763"/>
                    <a:gd name="T32" fmla="+- 0 1445 794"/>
                    <a:gd name="T33" fmla="*/ T32 w 784"/>
                    <a:gd name="T34" fmla="+- 0 1501 844"/>
                    <a:gd name="T35" fmla="*/ 1501 h 763"/>
                    <a:gd name="T36" fmla="+- 0 1503 794"/>
                    <a:gd name="T37" fmla="*/ T36 w 784"/>
                    <a:gd name="T38" fmla="+- 0 1450 844"/>
                    <a:gd name="T39" fmla="*/ 1450 h 763"/>
                    <a:gd name="T40" fmla="+- 0 1551 794"/>
                    <a:gd name="T41" fmla="*/ T40 w 784"/>
                    <a:gd name="T42" fmla="+- 0 1378 844"/>
                    <a:gd name="T43" fmla="*/ 1378 h 763"/>
                    <a:gd name="T44" fmla="+- 0 1576 794"/>
                    <a:gd name="T45" fmla="*/ T44 w 784"/>
                    <a:gd name="T46" fmla="+- 0 1291 844"/>
                    <a:gd name="T47" fmla="*/ 1291 h 763"/>
                    <a:gd name="T48" fmla="+- 0 1578 794"/>
                    <a:gd name="T49" fmla="*/ T48 w 784"/>
                    <a:gd name="T50" fmla="+- 0 892 844"/>
                    <a:gd name="T51" fmla="*/ 892 h 763"/>
                    <a:gd name="T52" fmla="+- 0 1573 794"/>
                    <a:gd name="T53" fmla="*/ T52 w 784"/>
                    <a:gd name="T54" fmla="+- 0 884 844"/>
                    <a:gd name="T55" fmla="*/ 884 h 763"/>
                    <a:gd name="T56" fmla="+- 0 1557 794"/>
                    <a:gd name="T57" fmla="*/ T56 w 784"/>
                    <a:gd name="T58" fmla="+- 0 876 844"/>
                    <a:gd name="T59" fmla="*/ 876 h 763"/>
                    <a:gd name="T60" fmla="+- 0 1545 794"/>
                    <a:gd name="T61" fmla="*/ T60 w 784"/>
                    <a:gd name="T62" fmla="+- 0 870 844"/>
                    <a:gd name="T63" fmla="*/ 870 h 763"/>
                    <a:gd name="T64" fmla="+- 0 1532 794"/>
                    <a:gd name="T65" fmla="*/ T64 w 784"/>
                    <a:gd name="T66" fmla="+- 0 864 844"/>
                    <a:gd name="T67" fmla="*/ 864 h 763"/>
                    <a:gd name="T68" fmla="+- 0 1512 794"/>
                    <a:gd name="T69" fmla="*/ T68 w 784"/>
                    <a:gd name="T70" fmla="+- 0 856 844"/>
                    <a:gd name="T71" fmla="*/ 856 h 763"/>
                    <a:gd name="T72" fmla="+- 0 1481 794"/>
                    <a:gd name="T73" fmla="*/ T72 w 784"/>
                    <a:gd name="T74" fmla="+- 0 844 844"/>
                    <a:gd name="T75" fmla="*/ 844 h 76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</a:cxnLst>
                  <a:rect l="0" t="0" r="r" b="b"/>
                  <a:pathLst>
                    <a:path w="784" h="763">
                      <a:moveTo>
                        <a:pt x="687" y="0"/>
                      </a:moveTo>
                      <a:lnTo>
                        <a:pt x="687" y="419"/>
                      </a:lnTo>
                      <a:lnTo>
                        <a:pt x="675" y="480"/>
                      </a:lnTo>
                      <a:lnTo>
                        <a:pt x="640" y="539"/>
                      </a:lnTo>
                      <a:lnTo>
                        <a:pt x="595" y="579"/>
                      </a:lnTo>
                      <a:lnTo>
                        <a:pt x="533" y="615"/>
                      </a:lnTo>
                      <a:lnTo>
                        <a:pt x="453" y="643"/>
                      </a:lnTo>
                      <a:lnTo>
                        <a:pt x="387" y="657"/>
                      </a:lnTo>
                      <a:lnTo>
                        <a:pt x="651" y="657"/>
                      </a:lnTo>
                      <a:lnTo>
                        <a:pt x="709" y="606"/>
                      </a:lnTo>
                      <a:lnTo>
                        <a:pt x="757" y="534"/>
                      </a:lnTo>
                      <a:lnTo>
                        <a:pt x="782" y="447"/>
                      </a:lnTo>
                      <a:lnTo>
                        <a:pt x="784" y="48"/>
                      </a:lnTo>
                      <a:lnTo>
                        <a:pt x="779" y="40"/>
                      </a:lnTo>
                      <a:lnTo>
                        <a:pt x="763" y="32"/>
                      </a:lnTo>
                      <a:lnTo>
                        <a:pt x="751" y="26"/>
                      </a:lnTo>
                      <a:lnTo>
                        <a:pt x="738" y="20"/>
                      </a:lnTo>
                      <a:lnTo>
                        <a:pt x="718" y="12"/>
                      </a:lnTo>
                      <a:lnTo>
                        <a:pt x="687" y="0"/>
                      </a:lnTo>
                    </a:path>
                  </a:pathLst>
                </a:custGeom>
                <a:solidFill>
                  <a:srgbClr val="FCAF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ZA"/>
                </a:p>
              </p:txBody>
            </p:sp>
          </p:grpSp>
        </p:grpSp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234" y="144712"/>
              <a:ext cx="995363" cy="5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5" descr="C:\Users\mkwetu.mweutota\AppData\Local\Microsoft\Windows\Temporary Internet Files\Content.Outlook\I6XTLY6E\2000px-Coat_of_Arms_of_Namibia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021288"/>
            <a:ext cx="897716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9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ZA" b="1" dirty="0" smtClean="0"/>
              <a:t>Conclusions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0768"/>
            <a:ext cx="8592641" cy="4525963"/>
          </a:xfrm>
        </p:spPr>
        <p:txBody>
          <a:bodyPr>
            <a:normAutofit/>
          </a:bodyPr>
          <a:lstStyle/>
          <a:p>
            <a:r>
              <a:rPr lang="en-ZA" dirty="0" smtClean="0"/>
              <a:t>Only through a global effort can humans be able to reduce the impact of energy provision on climate change.</a:t>
            </a:r>
          </a:p>
          <a:p>
            <a:endParaRPr lang="en-ZA" dirty="0"/>
          </a:p>
        </p:txBody>
      </p:sp>
      <p:pic>
        <p:nvPicPr>
          <p:cNvPr id="5" name="Picture 4" descr="nei logo 01 Textbased v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" y="0"/>
            <a:ext cx="14954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-18196" y="1000125"/>
            <a:ext cx="9162196" cy="0"/>
          </a:xfrm>
          <a:prstGeom prst="line">
            <a:avLst/>
          </a:prstGeom>
          <a:ln w="381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8196" y="1124744"/>
            <a:ext cx="9162196" cy="0"/>
          </a:xfrm>
          <a:prstGeom prst="line">
            <a:avLst/>
          </a:prstGeom>
          <a:ln w="38100">
            <a:solidFill>
              <a:srgbClr val="0A02AE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056603"/>
            <a:ext cx="9162196" cy="0"/>
          </a:xfrm>
          <a:prstGeom prst="line">
            <a:avLst/>
          </a:prstGeom>
          <a:ln w="38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300" y="6021288"/>
            <a:ext cx="9126700" cy="830997"/>
          </a:xfrm>
          <a:prstGeom prst="rect">
            <a:avLst/>
          </a:prstGeom>
          <a:solidFill>
            <a:srgbClr val="0A02A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4800" dirty="0" smtClean="0">
                <a:solidFill>
                  <a:srgbClr val="FFFF00"/>
                </a:solidFill>
              </a:rPr>
              <a:t>Play your part!</a:t>
            </a:r>
            <a:endParaRPr lang="en-ZA" sz="4800" dirty="0">
              <a:solidFill>
                <a:srgbClr val="FFFF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83160" y="147020"/>
            <a:ext cx="2153336" cy="761699"/>
            <a:chOff x="3203848" y="138355"/>
            <a:chExt cx="1625749" cy="565150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3203848" y="138355"/>
              <a:ext cx="509588" cy="565150"/>
              <a:chOff x="784" y="728"/>
              <a:chExt cx="804" cy="889"/>
            </a:xfrm>
          </p:grpSpPr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951" y="892"/>
                <a:ext cx="335" cy="427"/>
                <a:chOff x="951" y="892"/>
                <a:chExt cx="335" cy="427"/>
              </a:xfrm>
            </p:grpSpPr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951" y="892"/>
                  <a:ext cx="335" cy="427"/>
                </a:xfrm>
                <a:custGeom>
                  <a:avLst/>
                  <a:gdLst>
                    <a:gd name="T0" fmla="+- 0 1279 951"/>
                    <a:gd name="T1" fmla="*/ T0 w 335"/>
                    <a:gd name="T2" fmla="+- 0 892 892"/>
                    <a:gd name="T3" fmla="*/ 892 h 427"/>
                    <a:gd name="T4" fmla="+- 0 1268 951"/>
                    <a:gd name="T5" fmla="*/ T4 w 335"/>
                    <a:gd name="T6" fmla="+- 0 894 892"/>
                    <a:gd name="T7" fmla="*/ 894 h 427"/>
                    <a:gd name="T8" fmla="+- 0 1249 951"/>
                    <a:gd name="T9" fmla="*/ T8 w 335"/>
                    <a:gd name="T10" fmla="+- 0 904 892"/>
                    <a:gd name="T11" fmla="*/ 904 h 427"/>
                    <a:gd name="T12" fmla="+- 0 951 951"/>
                    <a:gd name="T13" fmla="*/ T12 w 335"/>
                    <a:gd name="T14" fmla="+- 0 1105 892"/>
                    <a:gd name="T15" fmla="*/ 1105 h 427"/>
                    <a:gd name="T16" fmla="+- 0 951 951"/>
                    <a:gd name="T17" fmla="*/ T16 w 335"/>
                    <a:gd name="T18" fmla="+- 0 1315 892"/>
                    <a:gd name="T19" fmla="*/ 1315 h 427"/>
                    <a:gd name="T20" fmla="+- 0 959 951"/>
                    <a:gd name="T21" fmla="*/ T20 w 335"/>
                    <a:gd name="T22" fmla="+- 0 1320 892"/>
                    <a:gd name="T23" fmla="*/ 1320 h 427"/>
                    <a:gd name="T24" fmla="+- 0 968 951"/>
                    <a:gd name="T25" fmla="*/ T24 w 335"/>
                    <a:gd name="T26" fmla="+- 0 1316 892"/>
                    <a:gd name="T27" fmla="*/ 1316 h 427"/>
                    <a:gd name="T28" fmla="+- 0 1286 951"/>
                    <a:gd name="T29" fmla="*/ T28 w 335"/>
                    <a:gd name="T30" fmla="+- 0 1104 892"/>
                    <a:gd name="T31" fmla="*/ 1104 h 427"/>
                    <a:gd name="T32" fmla="+- 0 1286 951"/>
                    <a:gd name="T33" fmla="*/ T32 w 335"/>
                    <a:gd name="T34" fmla="+- 0 925 892"/>
                    <a:gd name="T35" fmla="*/ 925 h 427"/>
                    <a:gd name="T36" fmla="+- 0 1284 951"/>
                    <a:gd name="T37" fmla="*/ T36 w 335"/>
                    <a:gd name="T38" fmla="+- 0 902 892"/>
                    <a:gd name="T39" fmla="*/ 902 h 427"/>
                    <a:gd name="T40" fmla="+- 0 1279 951"/>
                    <a:gd name="T41" fmla="*/ T40 w 335"/>
                    <a:gd name="T42" fmla="+- 0 892 892"/>
                    <a:gd name="T43" fmla="*/ 892 h 42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</a:cxnLst>
                  <a:rect l="0" t="0" r="r" b="b"/>
                  <a:pathLst>
                    <a:path w="335" h="427">
                      <a:moveTo>
                        <a:pt x="328" y="0"/>
                      </a:moveTo>
                      <a:lnTo>
                        <a:pt x="317" y="2"/>
                      </a:lnTo>
                      <a:lnTo>
                        <a:pt x="298" y="12"/>
                      </a:lnTo>
                      <a:lnTo>
                        <a:pt x="0" y="213"/>
                      </a:lnTo>
                      <a:lnTo>
                        <a:pt x="0" y="423"/>
                      </a:lnTo>
                      <a:lnTo>
                        <a:pt x="8" y="428"/>
                      </a:lnTo>
                      <a:lnTo>
                        <a:pt x="17" y="424"/>
                      </a:lnTo>
                      <a:lnTo>
                        <a:pt x="335" y="212"/>
                      </a:lnTo>
                      <a:lnTo>
                        <a:pt x="335" y="33"/>
                      </a:lnTo>
                      <a:lnTo>
                        <a:pt x="333" y="10"/>
                      </a:lnTo>
                      <a:lnTo>
                        <a:pt x="328" y="0"/>
                      </a:lnTo>
                    </a:path>
                  </a:pathLst>
                </a:custGeom>
                <a:solidFill>
                  <a:srgbClr val="B820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ZA"/>
                </a:p>
              </p:txBody>
            </p:sp>
          </p:grpSp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952" y="738"/>
                <a:ext cx="468" cy="583"/>
                <a:chOff x="952" y="738"/>
                <a:chExt cx="468" cy="583"/>
              </a:xfrm>
            </p:grpSpPr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952" y="738"/>
                  <a:ext cx="468" cy="583"/>
                </a:xfrm>
                <a:custGeom>
                  <a:avLst/>
                  <a:gdLst>
                    <a:gd name="T0" fmla="+- 0 1420 952"/>
                    <a:gd name="T1" fmla="*/ T0 w 468"/>
                    <a:gd name="T2" fmla="+- 0 835 738"/>
                    <a:gd name="T3" fmla="*/ 835 h 583"/>
                    <a:gd name="T4" fmla="+- 0 1186 952"/>
                    <a:gd name="T5" fmla="*/ T4 w 468"/>
                    <a:gd name="T6" fmla="+- 0 835 738"/>
                    <a:gd name="T7" fmla="*/ 835 h 583"/>
                    <a:gd name="T8" fmla="+- 0 1206 952"/>
                    <a:gd name="T9" fmla="*/ T8 w 468"/>
                    <a:gd name="T10" fmla="+- 0 835 738"/>
                    <a:gd name="T11" fmla="*/ 835 h 583"/>
                    <a:gd name="T12" fmla="+- 0 1227 952"/>
                    <a:gd name="T13" fmla="*/ T12 w 468"/>
                    <a:gd name="T14" fmla="+- 0 836 738"/>
                    <a:gd name="T15" fmla="*/ 836 h 583"/>
                    <a:gd name="T16" fmla="+- 0 1302 952"/>
                    <a:gd name="T17" fmla="*/ T16 w 468"/>
                    <a:gd name="T18" fmla="+- 0 846 738"/>
                    <a:gd name="T19" fmla="*/ 846 h 583"/>
                    <a:gd name="T20" fmla="+- 0 1323 952"/>
                    <a:gd name="T21" fmla="*/ T20 w 468"/>
                    <a:gd name="T22" fmla="+- 0 851 738"/>
                    <a:gd name="T23" fmla="*/ 851 h 583"/>
                    <a:gd name="T24" fmla="+- 0 1323 952"/>
                    <a:gd name="T25" fmla="*/ T24 w 468"/>
                    <a:gd name="T26" fmla="+- 0 1261 738"/>
                    <a:gd name="T27" fmla="*/ 1261 h 583"/>
                    <a:gd name="T28" fmla="+- 0 1399 952"/>
                    <a:gd name="T29" fmla="*/ T28 w 468"/>
                    <a:gd name="T30" fmla="+- 0 1312 738"/>
                    <a:gd name="T31" fmla="*/ 1312 h 583"/>
                    <a:gd name="T32" fmla="+- 0 1408 952"/>
                    <a:gd name="T33" fmla="*/ T32 w 468"/>
                    <a:gd name="T34" fmla="+- 0 1321 738"/>
                    <a:gd name="T35" fmla="*/ 1321 h 583"/>
                    <a:gd name="T36" fmla="+- 0 1420 952"/>
                    <a:gd name="T37" fmla="*/ T36 w 468"/>
                    <a:gd name="T38" fmla="+- 0 1316 738"/>
                    <a:gd name="T39" fmla="*/ 1316 h 583"/>
                    <a:gd name="T40" fmla="+- 0 1420 952"/>
                    <a:gd name="T41" fmla="*/ T40 w 468"/>
                    <a:gd name="T42" fmla="+- 0 835 738"/>
                    <a:gd name="T43" fmla="*/ 835 h 58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</a:cxnLst>
                  <a:rect l="0" t="0" r="r" b="b"/>
                  <a:pathLst>
                    <a:path w="468" h="583">
                      <a:moveTo>
                        <a:pt x="468" y="97"/>
                      </a:moveTo>
                      <a:lnTo>
                        <a:pt x="234" y="97"/>
                      </a:lnTo>
                      <a:lnTo>
                        <a:pt x="254" y="97"/>
                      </a:lnTo>
                      <a:lnTo>
                        <a:pt x="275" y="98"/>
                      </a:lnTo>
                      <a:lnTo>
                        <a:pt x="350" y="108"/>
                      </a:lnTo>
                      <a:lnTo>
                        <a:pt x="371" y="113"/>
                      </a:lnTo>
                      <a:lnTo>
                        <a:pt x="371" y="523"/>
                      </a:lnTo>
                      <a:lnTo>
                        <a:pt x="447" y="574"/>
                      </a:lnTo>
                      <a:lnTo>
                        <a:pt x="456" y="583"/>
                      </a:lnTo>
                      <a:lnTo>
                        <a:pt x="468" y="578"/>
                      </a:lnTo>
                      <a:lnTo>
                        <a:pt x="468" y="97"/>
                      </a:lnTo>
                    </a:path>
                  </a:pathLst>
                </a:custGeom>
                <a:solidFill>
                  <a:srgbClr val="FCAF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952" y="738"/>
                  <a:ext cx="468" cy="583"/>
                </a:xfrm>
                <a:custGeom>
                  <a:avLst/>
                  <a:gdLst>
                    <a:gd name="T0" fmla="+- 0 1167 952"/>
                    <a:gd name="T1" fmla="*/ T0 w 468"/>
                    <a:gd name="T2" fmla="+- 0 738 738"/>
                    <a:gd name="T3" fmla="*/ 738 h 583"/>
                    <a:gd name="T4" fmla="+- 0 1097 952"/>
                    <a:gd name="T5" fmla="*/ T4 w 468"/>
                    <a:gd name="T6" fmla="+- 0 744 738"/>
                    <a:gd name="T7" fmla="*/ 744 h 583"/>
                    <a:gd name="T8" fmla="+- 0 1034 952"/>
                    <a:gd name="T9" fmla="*/ T8 w 468"/>
                    <a:gd name="T10" fmla="+- 0 754 738"/>
                    <a:gd name="T11" fmla="*/ 754 h 583"/>
                    <a:gd name="T12" fmla="+- 0 961 952"/>
                    <a:gd name="T13" fmla="*/ T12 w 468"/>
                    <a:gd name="T14" fmla="+- 0 772 738"/>
                    <a:gd name="T15" fmla="*/ 772 h 583"/>
                    <a:gd name="T16" fmla="+- 0 952 952"/>
                    <a:gd name="T17" fmla="*/ T16 w 468"/>
                    <a:gd name="T18" fmla="+- 0 781 738"/>
                    <a:gd name="T19" fmla="*/ 781 h 583"/>
                    <a:gd name="T20" fmla="+- 0 952 952"/>
                    <a:gd name="T21" fmla="*/ T20 w 468"/>
                    <a:gd name="T22" fmla="+- 0 1104 738"/>
                    <a:gd name="T23" fmla="*/ 1104 h 583"/>
                    <a:gd name="T24" fmla="+- 0 1049 952"/>
                    <a:gd name="T25" fmla="*/ T24 w 468"/>
                    <a:gd name="T26" fmla="+- 0 1039 738"/>
                    <a:gd name="T27" fmla="*/ 1039 h 583"/>
                    <a:gd name="T28" fmla="+- 0 1067 952"/>
                    <a:gd name="T29" fmla="*/ T28 w 468"/>
                    <a:gd name="T30" fmla="+- 0 847 738"/>
                    <a:gd name="T31" fmla="*/ 847 h 583"/>
                    <a:gd name="T32" fmla="+- 0 1086 952"/>
                    <a:gd name="T33" fmla="*/ T32 w 468"/>
                    <a:gd name="T34" fmla="+- 0 843 738"/>
                    <a:gd name="T35" fmla="*/ 843 h 583"/>
                    <a:gd name="T36" fmla="+- 0 1163 952"/>
                    <a:gd name="T37" fmla="*/ T36 w 468"/>
                    <a:gd name="T38" fmla="+- 0 835 738"/>
                    <a:gd name="T39" fmla="*/ 835 h 583"/>
                    <a:gd name="T40" fmla="+- 0 1186 952"/>
                    <a:gd name="T41" fmla="*/ T40 w 468"/>
                    <a:gd name="T42" fmla="+- 0 835 738"/>
                    <a:gd name="T43" fmla="*/ 835 h 583"/>
                    <a:gd name="T44" fmla="+- 0 1420 952"/>
                    <a:gd name="T45" fmla="*/ T44 w 468"/>
                    <a:gd name="T46" fmla="+- 0 835 738"/>
                    <a:gd name="T47" fmla="*/ 835 h 583"/>
                    <a:gd name="T48" fmla="+- 0 1420 952"/>
                    <a:gd name="T49" fmla="*/ T48 w 468"/>
                    <a:gd name="T50" fmla="+- 0 795 738"/>
                    <a:gd name="T51" fmla="*/ 795 h 583"/>
                    <a:gd name="T52" fmla="+- 0 1364 952"/>
                    <a:gd name="T53" fmla="*/ T52 w 468"/>
                    <a:gd name="T54" fmla="+- 0 760 738"/>
                    <a:gd name="T55" fmla="*/ 760 h 583"/>
                    <a:gd name="T56" fmla="+- 0 1289 952"/>
                    <a:gd name="T57" fmla="*/ T56 w 468"/>
                    <a:gd name="T58" fmla="+- 0 746 738"/>
                    <a:gd name="T59" fmla="*/ 746 h 583"/>
                    <a:gd name="T60" fmla="+- 0 1219 952"/>
                    <a:gd name="T61" fmla="*/ T60 w 468"/>
                    <a:gd name="T62" fmla="+- 0 739 738"/>
                    <a:gd name="T63" fmla="*/ 739 h 583"/>
                    <a:gd name="T64" fmla="+- 0 1193 952"/>
                    <a:gd name="T65" fmla="*/ T64 w 468"/>
                    <a:gd name="T66" fmla="+- 0 738 738"/>
                    <a:gd name="T67" fmla="*/ 738 h 583"/>
                    <a:gd name="T68" fmla="+- 0 1167 952"/>
                    <a:gd name="T69" fmla="*/ T68 w 468"/>
                    <a:gd name="T70" fmla="+- 0 738 738"/>
                    <a:gd name="T71" fmla="*/ 738 h 58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</a:cxnLst>
                  <a:rect l="0" t="0" r="r" b="b"/>
                  <a:pathLst>
                    <a:path w="468" h="583">
                      <a:moveTo>
                        <a:pt x="215" y="0"/>
                      </a:moveTo>
                      <a:lnTo>
                        <a:pt x="145" y="6"/>
                      </a:lnTo>
                      <a:lnTo>
                        <a:pt x="82" y="16"/>
                      </a:lnTo>
                      <a:lnTo>
                        <a:pt x="9" y="34"/>
                      </a:lnTo>
                      <a:lnTo>
                        <a:pt x="0" y="43"/>
                      </a:lnTo>
                      <a:lnTo>
                        <a:pt x="0" y="366"/>
                      </a:lnTo>
                      <a:lnTo>
                        <a:pt x="97" y="301"/>
                      </a:lnTo>
                      <a:lnTo>
                        <a:pt x="115" y="109"/>
                      </a:lnTo>
                      <a:lnTo>
                        <a:pt x="134" y="105"/>
                      </a:lnTo>
                      <a:lnTo>
                        <a:pt x="211" y="97"/>
                      </a:lnTo>
                      <a:lnTo>
                        <a:pt x="234" y="97"/>
                      </a:lnTo>
                      <a:lnTo>
                        <a:pt x="468" y="97"/>
                      </a:lnTo>
                      <a:lnTo>
                        <a:pt x="468" y="57"/>
                      </a:lnTo>
                      <a:lnTo>
                        <a:pt x="412" y="22"/>
                      </a:lnTo>
                      <a:lnTo>
                        <a:pt x="337" y="8"/>
                      </a:lnTo>
                      <a:lnTo>
                        <a:pt x="267" y="1"/>
                      </a:lnTo>
                      <a:lnTo>
                        <a:pt x="241" y="0"/>
                      </a:lnTo>
                      <a:lnTo>
                        <a:pt x="215" y="0"/>
                      </a:lnTo>
                    </a:path>
                  </a:pathLst>
                </a:custGeom>
                <a:solidFill>
                  <a:srgbClr val="FCAF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ZA"/>
                </a:p>
              </p:txBody>
            </p:sp>
          </p:grp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794" y="844"/>
                <a:ext cx="784" cy="763"/>
                <a:chOff x="794" y="844"/>
                <a:chExt cx="784" cy="763"/>
              </a:xfrm>
            </p:grpSpPr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794" y="844"/>
                  <a:ext cx="784" cy="763"/>
                </a:xfrm>
                <a:custGeom>
                  <a:avLst/>
                  <a:gdLst>
                    <a:gd name="T0" fmla="+- 0 887 794"/>
                    <a:gd name="T1" fmla="*/ T0 w 784"/>
                    <a:gd name="T2" fmla="+- 0 846 844"/>
                    <a:gd name="T3" fmla="*/ 846 h 763"/>
                    <a:gd name="T4" fmla="+- 0 825 794"/>
                    <a:gd name="T5" fmla="*/ T4 w 784"/>
                    <a:gd name="T6" fmla="+- 0 871 844"/>
                    <a:gd name="T7" fmla="*/ 871 h 763"/>
                    <a:gd name="T8" fmla="+- 0 794 794"/>
                    <a:gd name="T9" fmla="*/ T8 w 784"/>
                    <a:gd name="T10" fmla="+- 0 892 844"/>
                    <a:gd name="T11" fmla="*/ 892 h 763"/>
                    <a:gd name="T12" fmla="+- 0 794 794"/>
                    <a:gd name="T13" fmla="*/ T12 w 784"/>
                    <a:gd name="T14" fmla="+- 0 1259 844"/>
                    <a:gd name="T15" fmla="*/ 1259 h 763"/>
                    <a:gd name="T16" fmla="+- 0 801 794"/>
                    <a:gd name="T17" fmla="*/ T16 w 784"/>
                    <a:gd name="T18" fmla="+- 0 1322 844"/>
                    <a:gd name="T19" fmla="*/ 1322 h 763"/>
                    <a:gd name="T20" fmla="+- 0 834 794"/>
                    <a:gd name="T21" fmla="*/ T20 w 784"/>
                    <a:gd name="T22" fmla="+- 0 1404 844"/>
                    <a:gd name="T23" fmla="*/ 1404 h 763"/>
                    <a:gd name="T24" fmla="+- 0 889 794"/>
                    <a:gd name="T25" fmla="*/ T24 w 784"/>
                    <a:gd name="T26" fmla="+- 0 1470 844"/>
                    <a:gd name="T27" fmla="*/ 1470 h 763"/>
                    <a:gd name="T28" fmla="+- 0 958 794"/>
                    <a:gd name="T29" fmla="*/ T28 w 784"/>
                    <a:gd name="T30" fmla="+- 0 1523 844"/>
                    <a:gd name="T31" fmla="*/ 1523 h 763"/>
                    <a:gd name="T32" fmla="+- 0 1036 794"/>
                    <a:gd name="T33" fmla="*/ T32 w 784"/>
                    <a:gd name="T34" fmla="+- 0 1562 844"/>
                    <a:gd name="T35" fmla="*/ 1562 h 763"/>
                    <a:gd name="T36" fmla="+- 0 1114 794"/>
                    <a:gd name="T37" fmla="*/ T36 w 784"/>
                    <a:gd name="T38" fmla="+- 0 1590 844"/>
                    <a:gd name="T39" fmla="*/ 1590 h 763"/>
                    <a:gd name="T40" fmla="+- 0 1186 794"/>
                    <a:gd name="T41" fmla="*/ T40 w 784"/>
                    <a:gd name="T42" fmla="+- 0 1607 844"/>
                    <a:gd name="T43" fmla="*/ 1607 h 763"/>
                    <a:gd name="T44" fmla="+- 0 1209 794"/>
                    <a:gd name="T45" fmla="*/ T44 w 784"/>
                    <a:gd name="T46" fmla="+- 0 1602 844"/>
                    <a:gd name="T47" fmla="*/ 1602 h 763"/>
                    <a:gd name="T48" fmla="+- 0 1284 794"/>
                    <a:gd name="T49" fmla="*/ T48 w 784"/>
                    <a:gd name="T50" fmla="+- 0 1582 844"/>
                    <a:gd name="T51" fmla="*/ 1582 h 763"/>
                    <a:gd name="T52" fmla="+- 0 1362 794"/>
                    <a:gd name="T53" fmla="*/ T52 w 784"/>
                    <a:gd name="T54" fmla="+- 0 1551 844"/>
                    <a:gd name="T55" fmla="*/ 1551 h 763"/>
                    <a:gd name="T56" fmla="+- 0 1438 794"/>
                    <a:gd name="T57" fmla="*/ T56 w 784"/>
                    <a:gd name="T58" fmla="+- 0 1507 844"/>
                    <a:gd name="T59" fmla="*/ 1507 h 763"/>
                    <a:gd name="T60" fmla="+- 0 1445 794"/>
                    <a:gd name="T61" fmla="*/ T60 w 784"/>
                    <a:gd name="T62" fmla="+- 0 1501 844"/>
                    <a:gd name="T63" fmla="*/ 1501 h 763"/>
                    <a:gd name="T64" fmla="+- 0 1181 794"/>
                    <a:gd name="T65" fmla="*/ T64 w 784"/>
                    <a:gd name="T66" fmla="+- 0 1501 844"/>
                    <a:gd name="T67" fmla="*/ 1501 h 763"/>
                    <a:gd name="T68" fmla="+- 0 1148 794"/>
                    <a:gd name="T69" fmla="*/ T68 w 784"/>
                    <a:gd name="T70" fmla="+- 0 1494 844"/>
                    <a:gd name="T71" fmla="*/ 1494 h 763"/>
                    <a:gd name="T72" fmla="+- 0 1089 794"/>
                    <a:gd name="T73" fmla="*/ T72 w 784"/>
                    <a:gd name="T74" fmla="+- 0 1477 844"/>
                    <a:gd name="T75" fmla="*/ 1477 h 763"/>
                    <a:gd name="T76" fmla="+- 0 1016 794"/>
                    <a:gd name="T77" fmla="*/ T76 w 784"/>
                    <a:gd name="T78" fmla="+- 0 1446 844"/>
                    <a:gd name="T79" fmla="*/ 1446 h 763"/>
                    <a:gd name="T80" fmla="+- 0 962 794"/>
                    <a:gd name="T81" fmla="*/ T80 w 784"/>
                    <a:gd name="T82" fmla="+- 0 1408 844"/>
                    <a:gd name="T83" fmla="*/ 1408 h 763"/>
                    <a:gd name="T84" fmla="+- 0 915 794"/>
                    <a:gd name="T85" fmla="*/ T84 w 784"/>
                    <a:gd name="T86" fmla="+- 0 1351 844"/>
                    <a:gd name="T87" fmla="*/ 1351 h 763"/>
                    <a:gd name="T88" fmla="+- 0 893 794"/>
                    <a:gd name="T89" fmla="*/ T88 w 784"/>
                    <a:gd name="T90" fmla="+- 0 1289 844"/>
                    <a:gd name="T91" fmla="*/ 1289 h 763"/>
                    <a:gd name="T92" fmla="+- 0 891 794"/>
                    <a:gd name="T93" fmla="*/ T92 w 784"/>
                    <a:gd name="T94" fmla="+- 0 1259 844"/>
                    <a:gd name="T95" fmla="*/ 1259 h 763"/>
                    <a:gd name="T96" fmla="+- 0 887 794"/>
                    <a:gd name="T97" fmla="*/ T96 w 784"/>
                    <a:gd name="T98" fmla="+- 0 846 844"/>
                    <a:gd name="T99" fmla="*/ 846 h 76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</a:cxnLst>
                  <a:rect l="0" t="0" r="r" b="b"/>
                  <a:pathLst>
                    <a:path w="784" h="763">
                      <a:moveTo>
                        <a:pt x="93" y="2"/>
                      </a:moveTo>
                      <a:lnTo>
                        <a:pt x="31" y="27"/>
                      </a:lnTo>
                      <a:lnTo>
                        <a:pt x="0" y="48"/>
                      </a:lnTo>
                      <a:lnTo>
                        <a:pt x="0" y="415"/>
                      </a:lnTo>
                      <a:lnTo>
                        <a:pt x="7" y="478"/>
                      </a:lnTo>
                      <a:lnTo>
                        <a:pt x="40" y="560"/>
                      </a:lnTo>
                      <a:lnTo>
                        <a:pt x="95" y="626"/>
                      </a:lnTo>
                      <a:lnTo>
                        <a:pt x="164" y="679"/>
                      </a:lnTo>
                      <a:lnTo>
                        <a:pt x="242" y="718"/>
                      </a:lnTo>
                      <a:lnTo>
                        <a:pt x="320" y="746"/>
                      </a:lnTo>
                      <a:lnTo>
                        <a:pt x="392" y="763"/>
                      </a:lnTo>
                      <a:lnTo>
                        <a:pt x="415" y="758"/>
                      </a:lnTo>
                      <a:lnTo>
                        <a:pt x="490" y="738"/>
                      </a:lnTo>
                      <a:lnTo>
                        <a:pt x="568" y="707"/>
                      </a:lnTo>
                      <a:lnTo>
                        <a:pt x="644" y="663"/>
                      </a:lnTo>
                      <a:lnTo>
                        <a:pt x="651" y="657"/>
                      </a:lnTo>
                      <a:lnTo>
                        <a:pt x="387" y="657"/>
                      </a:lnTo>
                      <a:lnTo>
                        <a:pt x="354" y="650"/>
                      </a:lnTo>
                      <a:lnTo>
                        <a:pt x="295" y="633"/>
                      </a:lnTo>
                      <a:lnTo>
                        <a:pt x="222" y="602"/>
                      </a:lnTo>
                      <a:lnTo>
                        <a:pt x="168" y="564"/>
                      </a:lnTo>
                      <a:lnTo>
                        <a:pt x="121" y="507"/>
                      </a:lnTo>
                      <a:lnTo>
                        <a:pt x="99" y="445"/>
                      </a:lnTo>
                      <a:lnTo>
                        <a:pt x="97" y="415"/>
                      </a:lnTo>
                      <a:lnTo>
                        <a:pt x="93" y="2"/>
                      </a:lnTo>
                    </a:path>
                  </a:pathLst>
                </a:custGeom>
                <a:solidFill>
                  <a:srgbClr val="FCAF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794" y="844"/>
                  <a:ext cx="784" cy="763"/>
                </a:xfrm>
                <a:custGeom>
                  <a:avLst/>
                  <a:gdLst>
                    <a:gd name="T0" fmla="+- 0 1481 794"/>
                    <a:gd name="T1" fmla="*/ T0 w 784"/>
                    <a:gd name="T2" fmla="+- 0 844 844"/>
                    <a:gd name="T3" fmla="*/ 844 h 763"/>
                    <a:gd name="T4" fmla="+- 0 1481 794"/>
                    <a:gd name="T5" fmla="*/ T4 w 784"/>
                    <a:gd name="T6" fmla="+- 0 1263 844"/>
                    <a:gd name="T7" fmla="*/ 1263 h 763"/>
                    <a:gd name="T8" fmla="+- 0 1469 794"/>
                    <a:gd name="T9" fmla="*/ T8 w 784"/>
                    <a:gd name="T10" fmla="+- 0 1324 844"/>
                    <a:gd name="T11" fmla="*/ 1324 h 763"/>
                    <a:gd name="T12" fmla="+- 0 1434 794"/>
                    <a:gd name="T13" fmla="*/ T12 w 784"/>
                    <a:gd name="T14" fmla="+- 0 1383 844"/>
                    <a:gd name="T15" fmla="*/ 1383 h 763"/>
                    <a:gd name="T16" fmla="+- 0 1389 794"/>
                    <a:gd name="T17" fmla="*/ T16 w 784"/>
                    <a:gd name="T18" fmla="+- 0 1423 844"/>
                    <a:gd name="T19" fmla="*/ 1423 h 763"/>
                    <a:gd name="T20" fmla="+- 0 1327 794"/>
                    <a:gd name="T21" fmla="*/ T20 w 784"/>
                    <a:gd name="T22" fmla="+- 0 1459 844"/>
                    <a:gd name="T23" fmla="*/ 1459 h 763"/>
                    <a:gd name="T24" fmla="+- 0 1247 794"/>
                    <a:gd name="T25" fmla="*/ T24 w 784"/>
                    <a:gd name="T26" fmla="+- 0 1487 844"/>
                    <a:gd name="T27" fmla="*/ 1487 h 763"/>
                    <a:gd name="T28" fmla="+- 0 1181 794"/>
                    <a:gd name="T29" fmla="*/ T28 w 784"/>
                    <a:gd name="T30" fmla="+- 0 1501 844"/>
                    <a:gd name="T31" fmla="*/ 1501 h 763"/>
                    <a:gd name="T32" fmla="+- 0 1445 794"/>
                    <a:gd name="T33" fmla="*/ T32 w 784"/>
                    <a:gd name="T34" fmla="+- 0 1501 844"/>
                    <a:gd name="T35" fmla="*/ 1501 h 763"/>
                    <a:gd name="T36" fmla="+- 0 1503 794"/>
                    <a:gd name="T37" fmla="*/ T36 w 784"/>
                    <a:gd name="T38" fmla="+- 0 1450 844"/>
                    <a:gd name="T39" fmla="*/ 1450 h 763"/>
                    <a:gd name="T40" fmla="+- 0 1551 794"/>
                    <a:gd name="T41" fmla="*/ T40 w 784"/>
                    <a:gd name="T42" fmla="+- 0 1378 844"/>
                    <a:gd name="T43" fmla="*/ 1378 h 763"/>
                    <a:gd name="T44" fmla="+- 0 1576 794"/>
                    <a:gd name="T45" fmla="*/ T44 w 784"/>
                    <a:gd name="T46" fmla="+- 0 1291 844"/>
                    <a:gd name="T47" fmla="*/ 1291 h 763"/>
                    <a:gd name="T48" fmla="+- 0 1578 794"/>
                    <a:gd name="T49" fmla="*/ T48 w 784"/>
                    <a:gd name="T50" fmla="+- 0 892 844"/>
                    <a:gd name="T51" fmla="*/ 892 h 763"/>
                    <a:gd name="T52" fmla="+- 0 1573 794"/>
                    <a:gd name="T53" fmla="*/ T52 w 784"/>
                    <a:gd name="T54" fmla="+- 0 884 844"/>
                    <a:gd name="T55" fmla="*/ 884 h 763"/>
                    <a:gd name="T56" fmla="+- 0 1557 794"/>
                    <a:gd name="T57" fmla="*/ T56 w 784"/>
                    <a:gd name="T58" fmla="+- 0 876 844"/>
                    <a:gd name="T59" fmla="*/ 876 h 763"/>
                    <a:gd name="T60" fmla="+- 0 1545 794"/>
                    <a:gd name="T61" fmla="*/ T60 w 784"/>
                    <a:gd name="T62" fmla="+- 0 870 844"/>
                    <a:gd name="T63" fmla="*/ 870 h 763"/>
                    <a:gd name="T64" fmla="+- 0 1532 794"/>
                    <a:gd name="T65" fmla="*/ T64 w 784"/>
                    <a:gd name="T66" fmla="+- 0 864 844"/>
                    <a:gd name="T67" fmla="*/ 864 h 763"/>
                    <a:gd name="T68" fmla="+- 0 1512 794"/>
                    <a:gd name="T69" fmla="*/ T68 w 784"/>
                    <a:gd name="T70" fmla="+- 0 856 844"/>
                    <a:gd name="T71" fmla="*/ 856 h 763"/>
                    <a:gd name="T72" fmla="+- 0 1481 794"/>
                    <a:gd name="T73" fmla="*/ T72 w 784"/>
                    <a:gd name="T74" fmla="+- 0 844 844"/>
                    <a:gd name="T75" fmla="*/ 844 h 76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</a:cxnLst>
                  <a:rect l="0" t="0" r="r" b="b"/>
                  <a:pathLst>
                    <a:path w="784" h="763">
                      <a:moveTo>
                        <a:pt x="687" y="0"/>
                      </a:moveTo>
                      <a:lnTo>
                        <a:pt x="687" y="419"/>
                      </a:lnTo>
                      <a:lnTo>
                        <a:pt x="675" y="480"/>
                      </a:lnTo>
                      <a:lnTo>
                        <a:pt x="640" y="539"/>
                      </a:lnTo>
                      <a:lnTo>
                        <a:pt x="595" y="579"/>
                      </a:lnTo>
                      <a:lnTo>
                        <a:pt x="533" y="615"/>
                      </a:lnTo>
                      <a:lnTo>
                        <a:pt x="453" y="643"/>
                      </a:lnTo>
                      <a:lnTo>
                        <a:pt x="387" y="657"/>
                      </a:lnTo>
                      <a:lnTo>
                        <a:pt x="651" y="657"/>
                      </a:lnTo>
                      <a:lnTo>
                        <a:pt x="709" y="606"/>
                      </a:lnTo>
                      <a:lnTo>
                        <a:pt x="757" y="534"/>
                      </a:lnTo>
                      <a:lnTo>
                        <a:pt x="782" y="447"/>
                      </a:lnTo>
                      <a:lnTo>
                        <a:pt x="784" y="48"/>
                      </a:lnTo>
                      <a:lnTo>
                        <a:pt x="779" y="40"/>
                      </a:lnTo>
                      <a:lnTo>
                        <a:pt x="763" y="32"/>
                      </a:lnTo>
                      <a:lnTo>
                        <a:pt x="751" y="26"/>
                      </a:lnTo>
                      <a:lnTo>
                        <a:pt x="738" y="20"/>
                      </a:lnTo>
                      <a:lnTo>
                        <a:pt x="718" y="12"/>
                      </a:lnTo>
                      <a:lnTo>
                        <a:pt x="687" y="0"/>
                      </a:lnTo>
                    </a:path>
                  </a:pathLst>
                </a:custGeom>
                <a:solidFill>
                  <a:srgbClr val="FCAF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ZA"/>
                </a:p>
              </p:txBody>
            </p:sp>
          </p:grpSp>
        </p:grpSp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234" y="144712"/>
              <a:ext cx="995363" cy="5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5" descr="C:\Users\mkwetu.mweutota\AppData\Local\Microsoft\Windows\Temporary Internet Files\Content.Outlook\I6XTLY6E\2000px-Coat_of_Arms_of_Namibia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021288"/>
            <a:ext cx="897716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48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Windho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48" y="1052736"/>
            <a:ext cx="884012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>
            <a:noAutofit/>
          </a:bodyPr>
          <a:lstStyle/>
          <a:p>
            <a:r>
              <a:rPr lang="en-ZA" sz="7200" b="1" dirty="0" smtClean="0">
                <a:solidFill>
                  <a:srgbClr val="FFFF00"/>
                </a:solidFill>
              </a:rPr>
              <a:t>THANK YOU</a:t>
            </a:r>
            <a:endParaRPr lang="en-ZA" sz="72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nei logo 01 Textbased v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" y="52611"/>
            <a:ext cx="14954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-18196" y="1000125"/>
            <a:ext cx="9162196" cy="0"/>
          </a:xfrm>
          <a:prstGeom prst="line">
            <a:avLst/>
          </a:prstGeom>
          <a:ln w="381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8196" y="1124744"/>
            <a:ext cx="9162196" cy="0"/>
          </a:xfrm>
          <a:prstGeom prst="line">
            <a:avLst/>
          </a:prstGeom>
          <a:ln w="38100">
            <a:solidFill>
              <a:srgbClr val="0A02AE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056603"/>
            <a:ext cx="9162196" cy="0"/>
          </a:xfrm>
          <a:prstGeom prst="line">
            <a:avLst/>
          </a:prstGeom>
          <a:ln w="38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804248" y="91828"/>
            <a:ext cx="2153336" cy="761699"/>
            <a:chOff x="3203848" y="138355"/>
            <a:chExt cx="1625749" cy="565150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3203848" y="138355"/>
              <a:ext cx="509588" cy="565150"/>
              <a:chOff x="784" y="728"/>
              <a:chExt cx="804" cy="889"/>
            </a:xfrm>
          </p:grpSpPr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951" y="892"/>
                <a:ext cx="335" cy="427"/>
                <a:chOff x="951" y="892"/>
                <a:chExt cx="335" cy="427"/>
              </a:xfrm>
            </p:grpSpPr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951" y="892"/>
                  <a:ext cx="335" cy="427"/>
                </a:xfrm>
                <a:custGeom>
                  <a:avLst/>
                  <a:gdLst>
                    <a:gd name="T0" fmla="+- 0 1279 951"/>
                    <a:gd name="T1" fmla="*/ T0 w 335"/>
                    <a:gd name="T2" fmla="+- 0 892 892"/>
                    <a:gd name="T3" fmla="*/ 892 h 427"/>
                    <a:gd name="T4" fmla="+- 0 1268 951"/>
                    <a:gd name="T5" fmla="*/ T4 w 335"/>
                    <a:gd name="T6" fmla="+- 0 894 892"/>
                    <a:gd name="T7" fmla="*/ 894 h 427"/>
                    <a:gd name="T8" fmla="+- 0 1249 951"/>
                    <a:gd name="T9" fmla="*/ T8 w 335"/>
                    <a:gd name="T10" fmla="+- 0 904 892"/>
                    <a:gd name="T11" fmla="*/ 904 h 427"/>
                    <a:gd name="T12" fmla="+- 0 951 951"/>
                    <a:gd name="T13" fmla="*/ T12 w 335"/>
                    <a:gd name="T14" fmla="+- 0 1105 892"/>
                    <a:gd name="T15" fmla="*/ 1105 h 427"/>
                    <a:gd name="T16" fmla="+- 0 951 951"/>
                    <a:gd name="T17" fmla="*/ T16 w 335"/>
                    <a:gd name="T18" fmla="+- 0 1315 892"/>
                    <a:gd name="T19" fmla="*/ 1315 h 427"/>
                    <a:gd name="T20" fmla="+- 0 959 951"/>
                    <a:gd name="T21" fmla="*/ T20 w 335"/>
                    <a:gd name="T22" fmla="+- 0 1320 892"/>
                    <a:gd name="T23" fmla="*/ 1320 h 427"/>
                    <a:gd name="T24" fmla="+- 0 968 951"/>
                    <a:gd name="T25" fmla="*/ T24 w 335"/>
                    <a:gd name="T26" fmla="+- 0 1316 892"/>
                    <a:gd name="T27" fmla="*/ 1316 h 427"/>
                    <a:gd name="T28" fmla="+- 0 1286 951"/>
                    <a:gd name="T29" fmla="*/ T28 w 335"/>
                    <a:gd name="T30" fmla="+- 0 1104 892"/>
                    <a:gd name="T31" fmla="*/ 1104 h 427"/>
                    <a:gd name="T32" fmla="+- 0 1286 951"/>
                    <a:gd name="T33" fmla="*/ T32 w 335"/>
                    <a:gd name="T34" fmla="+- 0 925 892"/>
                    <a:gd name="T35" fmla="*/ 925 h 427"/>
                    <a:gd name="T36" fmla="+- 0 1284 951"/>
                    <a:gd name="T37" fmla="*/ T36 w 335"/>
                    <a:gd name="T38" fmla="+- 0 902 892"/>
                    <a:gd name="T39" fmla="*/ 902 h 427"/>
                    <a:gd name="T40" fmla="+- 0 1279 951"/>
                    <a:gd name="T41" fmla="*/ T40 w 335"/>
                    <a:gd name="T42" fmla="+- 0 892 892"/>
                    <a:gd name="T43" fmla="*/ 892 h 42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</a:cxnLst>
                  <a:rect l="0" t="0" r="r" b="b"/>
                  <a:pathLst>
                    <a:path w="335" h="427">
                      <a:moveTo>
                        <a:pt x="328" y="0"/>
                      </a:moveTo>
                      <a:lnTo>
                        <a:pt x="317" y="2"/>
                      </a:lnTo>
                      <a:lnTo>
                        <a:pt x="298" y="12"/>
                      </a:lnTo>
                      <a:lnTo>
                        <a:pt x="0" y="213"/>
                      </a:lnTo>
                      <a:lnTo>
                        <a:pt x="0" y="423"/>
                      </a:lnTo>
                      <a:lnTo>
                        <a:pt x="8" y="428"/>
                      </a:lnTo>
                      <a:lnTo>
                        <a:pt x="17" y="424"/>
                      </a:lnTo>
                      <a:lnTo>
                        <a:pt x="335" y="212"/>
                      </a:lnTo>
                      <a:lnTo>
                        <a:pt x="335" y="33"/>
                      </a:lnTo>
                      <a:lnTo>
                        <a:pt x="333" y="10"/>
                      </a:lnTo>
                      <a:lnTo>
                        <a:pt x="328" y="0"/>
                      </a:lnTo>
                    </a:path>
                  </a:pathLst>
                </a:custGeom>
                <a:solidFill>
                  <a:srgbClr val="B820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ZA"/>
                </a:p>
              </p:txBody>
            </p:sp>
          </p:grpSp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952" y="738"/>
                <a:ext cx="468" cy="583"/>
                <a:chOff x="952" y="738"/>
                <a:chExt cx="468" cy="583"/>
              </a:xfrm>
            </p:grpSpPr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952" y="738"/>
                  <a:ext cx="468" cy="583"/>
                </a:xfrm>
                <a:custGeom>
                  <a:avLst/>
                  <a:gdLst>
                    <a:gd name="T0" fmla="+- 0 1420 952"/>
                    <a:gd name="T1" fmla="*/ T0 w 468"/>
                    <a:gd name="T2" fmla="+- 0 835 738"/>
                    <a:gd name="T3" fmla="*/ 835 h 583"/>
                    <a:gd name="T4" fmla="+- 0 1186 952"/>
                    <a:gd name="T5" fmla="*/ T4 w 468"/>
                    <a:gd name="T6" fmla="+- 0 835 738"/>
                    <a:gd name="T7" fmla="*/ 835 h 583"/>
                    <a:gd name="T8" fmla="+- 0 1206 952"/>
                    <a:gd name="T9" fmla="*/ T8 w 468"/>
                    <a:gd name="T10" fmla="+- 0 835 738"/>
                    <a:gd name="T11" fmla="*/ 835 h 583"/>
                    <a:gd name="T12" fmla="+- 0 1227 952"/>
                    <a:gd name="T13" fmla="*/ T12 w 468"/>
                    <a:gd name="T14" fmla="+- 0 836 738"/>
                    <a:gd name="T15" fmla="*/ 836 h 583"/>
                    <a:gd name="T16" fmla="+- 0 1302 952"/>
                    <a:gd name="T17" fmla="*/ T16 w 468"/>
                    <a:gd name="T18" fmla="+- 0 846 738"/>
                    <a:gd name="T19" fmla="*/ 846 h 583"/>
                    <a:gd name="T20" fmla="+- 0 1323 952"/>
                    <a:gd name="T21" fmla="*/ T20 w 468"/>
                    <a:gd name="T22" fmla="+- 0 851 738"/>
                    <a:gd name="T23" fmla="*/ 851 h 583"/>
                    <a:gd name="T24" fmla="+- 0 1323 952"/>
                    <a:gd name="T25" fmla="*/ T24 w 468"/>
                    <a:gd name="T26" fmla="+- 0 1261 738"/>
                    <a:gd name="T27" fmla="*/ 1261 h 583"/>
                    <a:gd name="T28" fmla="+- 0 1399 952"/>
                    <a:gd name="T29" fmla="*/ T28 w 468"/>
                    <a:gd name="T30" fmla="+- 0 1312 738"/>
                    <a:gd name="T31" fmla="*/ 1312 h 583"/>
                    <a:gd name="T32" fmla="+- 0 1408 952"/>
                    <a:gd name="T33" fmla="*/ T32 w 468"/>
                    <a:gd name="T34" fmla="+- 0 1321 738"/>
                    <a:gd name="T35" fmla="*/ 1321 h 583"/>
                    <a:gd name="T36" fmla="+- 0 1420 952"/>
                    <a:gd name="T37" fmla="*/ T36 w 468"/>
                    <a:gd name="T38" fmla="+- 0 1316 738"/>
                    <a:gd name="T39" fmla="*/ 1316 h 583"/>
                    <a:gd name="T40" fmla="+- 0 1420 952"/>
                    <a:gd name="T41" fmla="*/ T40 w 468"/>
                    <a:gd name="T42" fmla="+- 0 835 738"/>
                    <a:gd name="T43" fmla="*/ 835 h 58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</a:cxnLst>
                  <a:rect l="0" t="0" r="r" b="b"/>
                  <a:pathLst>
                    <a:path w="468" h="583">
                      <a:moveTo>
                        <a:pt x="468" y="97"/>
                      </a:moveTo>
                      <a:lnTo>
                        <a:pt x="234" y="97"/>
                      </a:lnTo>
                      <a:lnTo>
                        <a:pt x="254" y="97"/>
                      </a:lnTo>
                      <a:lnTo>
                        <a:pt x="275" y="98"/>
                      </a:lnTo>
                      <a:lnTo>
                        <a:pt x="350" y="108"/>
                      </a:lnTo>
                      <a:lnTo>
                        <a:pt x="371" y="113"/>
                      </a:lnTo>
                      <a:lnTo>
                        <a:pt x="371" y="523"/>
                      </a:lnTo>
                      <a:lnTo>
                        <a:pt x="447" y="574"/>
                      </a:lnTo>
                      <a:lnTo>
                        <a:pt x="456" y="583"/>
                      </a:lnTo>
                      <a:lnTo>
                        <a:pt x="468" y="578"/>
                      </a:lnTo>
                      <a:lnTo>
                        <a:pt x="468" y="97"/>
                      </a:lnTo>
                    </a:path>
                  </a:pathLst>
                </a:custGeom>
                <a:solidFill>
                  <a:srgbClr val="FCAF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952" y="738"/>
                  <a:ext cx="468" cy="583"/>
                </a:xfrm>
                <a:custGeom>
                  <a:avLst/>
                  <a:gdLst>
                    <a:gd name="T0" fmla="+- 0 1167 952"/>
                    <a:gd name="T1" fmla="*/ T0 w 468"/>
                    <a:gd name="T2" fmla="+- 0 738 738"/>
                    <a:gd name="T3" fmla="*/ 738 h 583"/>
                    <a:gd name="T4" fmla="+- 0 1097 952"/>
                    <a:gd name="T5" fmla="*/ T4 w 468"/>
                    <a:gd name="T6" fmla="+- 0 744 738"/>
                    <a:gd name="T7" fmla="*/ 744 h 583"/>
                    <a:gd name="T8" fmla="+- 0 1034 952"/>
                    <a:gd name="T9" fmla="*/ T8 w 468"/>
                    <a:gd name="T10" fmla="+- 0 754 738"/>
                    <a:gd name="T11" fmla="*/ 754 h 583"/>
                    <a:gd name="T12" fmla="+- 0 961 952"/>
                    <a:gd name="T13" fmla="*/ T12 w 468"/>
                    <a:gd name="T14" fmla="+- 0 772 738"/>
                    <a:gd name="T15" fmla="*/ 772 h 583"/>
                    <a:gd name="T16" fmla="+- 0 952 952"/>
                    <a:gd name="T17" fmla="*/ T16 w 468"/>
                    <a:gd name="T18" fmla="+- 0 781 738"/>
                    <a:gd name="T19" fmla="*/ 781 h 583"/>
                    <a:gd name="T20" fmla="+- 0 952 952"/>
                    <a:gd name="T21" fmla="*/ T20 w 468"/>
                    <a:gd name="T22" fmla="+- 0 1104 738"/>
                    <a:gd name="T23" fmla="*/ 1104 h 583"/>
                    <a:gd name="T24" fmla="+- 0 1049 952"/>
                    <a:gd name="T25" fmla="*/ T24 w 468"/>
                    <a:gd name="T26" fmla="+- 0 1039 738"/>
                    <a:gd name="T27" fmla="*/ 1039 h 583"/>
                    <a:gd name="T28" fmla="+- 0 1067 952"/>
                    <a:gd name="T29" fmla="*/ T28 w 468"/>
                    <a:gd name="T30" fmla="+- 0 847 738"/>
                    <a:gd name="T31" fmla="*/ 847 h 583"/>
                    <a:gd name="T32" fmla="+- 0 1086 952"/>
                    <a:gd name="T33" fmla="*/ T32 w 468"/>
                    <a:gd name="T34" fmla="+- 0 843 738"/>
                    <a:gd name="T35" fmla="*/ 843 h 583"/>
                    <a:gd name="T36" fmla="+- 0 1163 952"/>
                    <a:gd name="T37" fmla="*/ T36 w 468"/>
                    <a:gd name="T38" fmla="+- 0 835 738"/>
                    <a:gd name="T39" fmla="*/ 835 h 583"/>
                    <a:gd name="T40" fmla="+- 0 1186 952"/>
                    <a:gd name="T41" fmla="*/ T40 w 468"/>
                    <a:gd name="T42" fmla="+- 0 835 738"/>
                    <a:gd name="T43" fmla="*/ 835 h 583"/>
                    <a:gd name="T44" fmla="+- 0 1420 952"/>
                    <a:gd name="T45" fmla="*/ T44 w 468"/>
                    <a:gd name="T46" fmla="+- 0 835 738"/>
                    <a:gd name="T47" fmla="*/ 835 h 583"/>
                    <a:gd name="T48" fmla="+- 0 1420 952"/>
                    <a:gd name="T49" fmla="*/ T48 w 468"/>
                    <a:gd name="T50" fmla="+- 0 795 738"/>
                    <a:gd name="T51" fmla="*/ 795 h 583"/>
                    <a:gd name="T52" fmla="+- 0 1364 952"/>
                    <a:gd name="T53" fmla="*/ T52 w 468"/>
                    <a:gd name="T54" fmla="+- 0 760 738"/>
                    <a:gd name="T55" fmla="*/ 760 h 583"/>
                    <a:gd name="T56" fmla="+- 0 1289 952"/>
                    <a:gd name="T57" fmla="*/ T56 w 468"/>
                    <a:gd name="T58" fmla="+- 0 746 738"/>
                    <a:gd name="T59" fmla="*/ 746 h 583"/>
                    <a:gd name="T60" fmla="+- 0 1219 952"/>
                    <a:gd name="T61" fmla="*/ T60 w 468"/>
                    <a:gd name="T62" fmla="+- 0 739 738"/>
                    <a:gd name="T63" fmla="*/ 739 h 583"/>
                    <a:gd name="T64" fmla="+- 0 1193 952"/>
                    <a:gd name="T65" fmla="*/ T64 w 468"/>
                    <a:gd name="T66" fmla="+- 0 738 738"/>
                    <a:gd name="T67" fmla="*/ 738 h 583"/>
                    <a:gd name="T68" fmla="+- 0 1167 952"/>
                    <a:gd name="T69" fmla="*/ T68 w 468"/>
                    <a:gd name="T70" fmla="+- 0 738 738"/>
                    <a:gd name="T71" fmla="*/ 738 h 58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</a:cxnLst>
                  <a:rect l="0" t="0" r="r" b="b"/>
                  <a:pathLst>
                    <a:path w="468" h="583">
                      <a:moveTo>
                        <a:pt x="215" y="0"/>
                      </a:moveTo>
                      <a:lnTo>
                        <a:pt x="145" y="6"/>
                      </a:lnTo>
                      <a:lnTo>
                        <a:pt x="82" y="16"/>
                      </a:lnTo>
                      <a:lnTo>
                        <a:pt x="9" y="34"/>
                      </a:lnTo>
                      <a:lnTo>
                        <a:pt x="0" y="43"/>
                      </a:lnTo>
                      <a:lnTo>
                        <a:pt x="0" y="366"/>
                      </a:lnTo>
                      <a:lnTo>
                        <a:pt x="97" y="301"/>
                      </a:lnTo>
                      <a:lnTo>
                        <a:pt x="115" y="109"/>
                      </a:lnTo>
                      <a:lnTo>
                        <a:pt x="134" y="105"/>
                      </a:lnTo>
                      <a:lnTo>
                        <a:pt x="211" y="97"/>
                      </a:lnTo>
                      <a:lnTo>
                        <a:pt x="234" y="97"/>
                      </a:lnTo>
                      <a:lnTo>
                        <a:pt x="468" y="97"/>
                      </a:lnTo>
                      <a:lnTo>
                        <a:pt x="468" y="57"/>
                      </a:lnTo>
                      <a:lnTo>
                        <a:pt x="412" y="22"/>
                      </a:lnTo>
                      <a:lnTo>
                        <a:pt x="337" y="8"/>
                      </a:lnTo>
                      <a:lnTo>
                        <a:pt x="267" y="1"/>
                      </a:lnTo>
                      <a:lnTo>
                        <a:pt x="241" y="0"/>
                      </a:lnTo>
                      <a:lnTo>
                        <a:pt x="215" y="0"/>
                      </a:lnTo>
                    </a:path>
                  </a:pathLst>
                </a:custGeom>
                <a:solidFill>
                  <a:srgbClr val="FCAF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ZA"/>
                </a:p>
              </p:txBody>
            </p:sp>
          </p:grp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794" y="844"/>
                <a:ext cx="784" cy="763"/>
                <a:chOff x="794" y="844"/>
                <a:chExt cx="784" cy="763"/>
              </a:xfrm>
            </p:grpSpPr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794" y="844"/>
                  <a:ext cx="784" cy="763"/>
                </a:xfrm>
                <a:custGeom>
                  <a:avLst/>
                  <a:gdLst>
                    <a:gd name="T0" fmla="+- 0 887 794"/>
                    <a:gd name="T1" fmla="*/ T0 w 784"/>
                    <a:gd name="T2" fmla="+- 0 846 844"/>
                    <a:gd name="T3" fmla="*/ 846 h 763"/>
                    <a:gd name="T4" fmla="+- 0 825 794"/>
                    <a:gd name="T5" fmla="*/ T4 w 784"/>
                    <a:gd name="T6" fmla="+- 0 871 844"/>
                    <a:gd name="T7" fmla="*/ 871 h 763"/>
                    <a:gd name="T8" fmla="+- 0 794 794"/>
                    <a:gd name="T9" fmla="*/ T8 w 784"/>
                    <a:gd name="T10" fmla="+- 0 892 844"/>
                    <a:gd name="T11" fmla="*/ 892 h 763"/>
                    <a:gd name="T12" fmla="+- 0 794 794"/>
                    <a:gd name="T13" fmla="*/ T12 w 784"/>
                    <a:gd name="T14" fmla="+- 0 1259 844"/>
                    <a:gd name="T15" fmla="*/ 1259 h 763"/>
                    <a:gd name="T16" fmla="+- 0 801 794"/>
                    <a:gd name="T17" fmla="*/ T16 w 784"/>
                    <a:gd name="T18" fmla="+- 0 1322 844"/>
                    <a:gd name="T19" fmla="*/ 1322 h 763"/>
                    <a:gd name="T20" fmla="+- 0 834 794"/>
                    <a:gd name="T21" fmla="*/ T20 w 784"/>
                    <a:gd name="T22" fmla="+- 0 1404 844"/>
                    <a:gd name="T23" fmla="*/ 1404 h 763"/>
                    <a:gd name="T24" fmla="+- 0 889 794"/>
                    <a:gd name="T25" fmla="*/ T24 w 784"/>
                    <a:gd name="T26" fmla="+- 0 1470 844"/>
                    <a:gd name="T27" fmla="*/ 1470 h 763"/>
                    <a:gd name="T28" fmla="+- 0 958 794"/>
                    <a:gd name="T29" fmla="*/ T28 w 784"/>
                    <a:gd name="T30" fmla="+- 0 1523 844"/>
                    <a:gd name="T31" fmla="*/ 1523 h 763"/>
                    <a:gd name="T32" fmla="+- 0 1036 794"/>
                    <a:gd name="T33" fmla="*/ T32 w 784"/>
                    <a:gd name="T34" fmla="+- 0 1562 844"/>
                    <a:gd name="T35" fmla="*/ 1562 h 763"/>
                    <a:gd name="T36" fmla="+- 0 1114 794"/>
                    <a:gd name="T37" fmla="*/ T36 w 784"/>
                    <a:gd name="T38" fmla="+- 0 1590 844"/>
                    <a:gd name="T39" fmla="*/ 1590 h 763"/>
                    <a:gd name="T40" fmla="+- 0 1186 794"/>
                    <a:gd name="T41" fmla="*/ T40 w 784"/>
                    <a:gd name="T42" fmla="+- 0 1607 844"/>
                    <a:gd name="T43" fmla="*/ 1607 h 763"/>
                    <a:gd name="T44" fmla="+- 0 1209 794"/>
                    <a:gd name="T45" fmla="*/ T44 w 784"/>
                    <a:gd name="T46" fmla="+- 0 1602 844"/>
                    <a:gd name="T47" fmla="*/ 1602 h 763"/>
                    <a:gd name="T48" fmla="+- 0 1284 794"/>
                    <a:gd name="T49" fmla="*/ T48 w 784"/>
                    <a:gd name="T50" fmla="+- 0 1582 844"/>
                    <a:gd name="T51" fmla="*/ 1582 h 763"/>
                    <a:gd name="T52" fmla="+- 0 1362 794"/>
                    <a:gd name="T53" fmla="*/ T52 w 784"/>
                    <a:gd name="T54" fmla="+- 0 1551 844"/>
                    <a:gd name="T55" fmla="*/ 1551 h 763"/>
                    <a:gd name="T56" fmla="+- 0 1438 794"/>
                    <a:gd name="T57" fmla="*/ T56 w 784"/>
                    <a:gd name="T58" fmla="+- 0 1507 844"/>
                    <a:gd name="T59" fmla="*/ 1507 h 763"/>
                    <a:gd name="T60" fmla="+- 0 1445 794"/>
                    <a:gd name="T61" fmla="*/ T60 w 784"/>
                    <a:gd name="T62" fmla="+- 0 1501 844"/>
                    <a:gd name="T63" fmla="*/ 1501 h 763"/>
                    <a:gd name="T64" fmla="+- 0 1181 794"/>
                    <a:gd name="T65" fmla="*/ T64 w 784"/>
                    <a:gd name="T66" fmla="+- 0 1501 844"/>
                    <a:gd name="T67" fmla="*/ 1501 h 763"/>
                    <a:gd name="T68" fmla="+- 0 1148 794"/>
                    <a:gd name="T69" fmla="*/ T68 w 784"/>
                    <a:gd name="T70" fmla="+- 0 1494 844"/>
                    <a:gd name="T71" fmla="*/ 1494 h 763"/>
                    <a:gd name="T72" fmla="+- 0 1089 794"/>
                    <a:gd name="T73" fmla="*/ T72 w 784"/>
                    <a:gd name="T74" fmla="+- 0 1477 844"/>
                    <a:gd name="T75" fmla="*/ 1477 h 763"/>
                    <a:gd name="T76" fmla="+- 0 1016 794"/>
                    <a:gd name="T77" fmla="*/ T76 w 784"/>
                    <a:gd name="T78" fmla="+- 0 1446 844"/>
                    <a:gd name="T79" fmla="*/ 1446 h 763"/>
                    <a:gd name="T80" fmla="+- 0 962 794"/>
                    <a:gd name="T81" fmla="*/ T80 w 784"/>
                    <a:gd name="T82" fmla="+- 0 1408 844"/>
                    <a:gd name="T83" fmla="*/ 1408 h 763"/>
                    <a:gd name="T84" fmla="+- 0 915 794"/>
                    <a:gd name="T85" fmla="*/ T84 w 784"/>
                    <a:gd name="T86" fmla="+- 0 1351 844"/>
                    <a:gd name="T87" fmla="*/ 1351 h 763"/>
                    <a:gd name="T88" fmla="+- 0 893 794"/>
                    <a:gd name="T89" fmla="*/ T88 w 784"/>
                    <a:gd name="T90" fmla="+- 0 1289 844"/>
                    <a:gd name="T91" fmla="*/ 1289 h 763"/>
                    <a:gd name="T92" fmla="+- 0 891 794"/>
                    <a:gd name="T93" fmla="*/ T92 w 784"/>
                    <a:gd name="T94" fmla="+- 0 1259 844"/>
                    <a:gd name="T95" fmla="*/ 1259 h 763"/>
                    <a:gd name="T96" fmla="+- 0 887 794"/>
                    <a:gd name="T97" fmla="*/ T96 w 784"/>
                    <a:gd name="T98" fmla="+- 0 846 844"/>
                    <a:gd name="T99" fmla="*/ 846 h 76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</a:cxnLst>
                  <a:rect l="0" t="0" r="r" b="b"/>
                  <a:pathLst>
                    <a:path w="784" h="763">
                      <a:moveTo>
                        <a:pt x="93" y="2"/>
                      </a:moveTo>
                      <a:lnTo>
                        <a:pt x="31" y="27"/>
                      </a:lnTo>
                      <a:lnTo>
                        <a:pt x="0" y="48"/>
                      </a:lnTo>
                      <a:lnTo>
                        <a:pt x="0" y="415"/>
                      </a:lnTo>
                      <a:lnTo>
                        <a:pt x="7" y="478"/>
                      </a:lnTo>
                      <a:lnTo>
                        <a:pt x="40" y="560"/>
                      </a:lnTo>
                      <a:lnTo>
                        <a:pt x="95" y="626"/>
                      </a:lnTo>
                      <a:lnTo>
                        <a:pt x="164" y="679"/>
                      </a:lnTo>
                      <a:lnTo>
                        <a:pt x="242" y="718"/>
                      </a:lnTo>
                      <a:lnTo>
                        <a:pt x="320" y="746"/>
                      </a:lnTo>
                      <a:lnTo>
                        <a:pt x="392" y="763"/>
                      </a:lnTo>
                      <a:lnTo>
                        <a:pt x="415" y="758"/>
                      </a:lnTo>
                      <a:lnTo>
                        <a:pt x="490" y="738"/>
                      </a:lnTo>
                      <a:lnTo>
                        <a:pt x="568" y="707"/>
                      </a:lnTo>
                      <a:lnTo>
                        <a:pt x="644" y="663"/>
                      </a:lnTo>
                      <a:lnTo>
                        <a:pt x="651" y="657"/>
                      </a:lnTo>
                      <a:lnTo>
                        <a:pt x="387" y="657"/>
                      </a:lnTo>
                      <a:lnTo>
                        <a:pt x="354" y="650"/>
                      </a:lnTo>
                      <a:lnTo>
                        <a:pt x="295" y="633"/>
                      </a:lnTo>
                      <a:lnTo>
                        <a:pt x="222" y="602"/>
                      </a:lnTo>
                      <a:lnTo>
                        <a:pt x="168" y="564"/>
                      </a:lnTo>
                      <a:lnTo>
                        <a:pt x="121" y="507"/>
                      </a:lnTo>
                      <a:lnTo>
                        <a:pt x="99" y="445"/>
                      </a:lnTo>
                      <a:lnTo>
                        <a:pt x="97" y="415"/>
                      </a:lnTo>
                      <a:lnTo>
                        <a:pt x="93" y="2"/>
                      </a:lnTo>
                    </a:path>
                  </a:pathLst>
                </a:custGeom>
                <a:solidFill>
                  <a:srgbClr val="FCAF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794" y="844"/>
                  <a:ext cx="784" cy="763"/>
                </a:xfrm>
                <a:custGeom>
                  <a:avLst/>
                  <a:gdLst>
                    <a:gd name="T0" fmla="+- 0 1481 794"/>
                    <a:gd name="T1" fmla="*/ T0 w 784"/>
                    <a:gd name="T2" fmla="+- 0 844 844"/>
                    <a:gd name="T3" fmla="*/ 844 h 763"/>
                    <a:gd name="T4" fmla="+- 0 1481 794"/>
                    <a:gd name="T5" fmla="*/ T4 w 784"/>
                    <a:gd name="T6" fmla="+- 0 1263 844"/>
                    <a:gd name="T7" fmla="*/ 1263 h 763"/>
                    <a:gd name="T8" fmla="+- 0 1469 794"/>
                    <a:gd name="T9" fmla="*/ T8 w 784"/>
                    <a:gd name="T10" fmla="+- 0 1324 844"/>
                    <a:gd name="T11" fmla="*/ 1324 h 763"/>
                    <a:gd name="T12" fmla="+- 0 1434 794"/>
                    <a:gd name="T13" fmla="*/ T12 w 784"/>
                    <a:gd name="T14" fmla="+- 0 1383 844"/>
                    <a:gd name="T15" fmla="*/ 1383 h 763"/>
                    <a:gd name="T16" fmla="+- 0 1389 794"/>
                    <a:gd name="T17" fmla="*/ T16 w 784"/>
                    <a:gd name="T18" fmla="+- 0 1423 844"/>
                    <a:gd name="T19" fmla="*/ 1423 h 763"/>
                    <a:gd name="T20" fmla="+- 0 1327 794"/>
                    <a:gd name="T21" fmla="*/ T20 w 784"/>
                    <a:gd name="T22" fmla="+- 0 1459 844"/>
                    <a:gd name="T23" fmla="*/ 1459 h 763"/>
                    <a:gd name="T24" fmla="+- 0 1247 794"/>
                    <a:gd name="T25" fmla="*/ T24 w 784"/>
                    <a:gd name="T26" fmla="+- 0 1487 844"/>
                    <a:gd name="T27" fmla="*/ 1487 h 763"/>
                    <a:gd name="T28" fmla="+- 0 1181 794"/>
                    <a:gd name="T29" fmla="*/ T28 w 784"/>
                    <a:gd name="T30" fmla="+- 0 1501 844"/>
                    <a:gd name="T31" fmla="*/ 1501 h 763"/>
                    <a:gd name="T32" fmla="+- 0 1445 794"/>
                    <a:gd name="T33" fmla="*/ T32 w 784"/>
                    <a:gd name="T34" fmla="+- 0 1501 844"/>
                    <a:gd name="T35" fmla="*/ 1501 h 763"/>
                    <a:gd name="T36" fmla="+- 0 1503 794"/>
                    <a:gd name="T37" fmla="*/ T36 w 784"/>
                    <a:gd name="T38" fmla="+- 0 1450 844"/>
                    <a:gd name="T39" fmla="*/ 1450 h 763"/>
                    <a:gd name="T40" fmla="+- 0 1551 794"/>
                    <a:gd name="T41" fmla="*/ T40 w 784"/>
                    <a:gd name="T42" fmla="+- 0 1378 844"/>
                    <a:gd name="T43" fmla="*/ 1378 h 763"/>
                    <a:gd name="T44" fmla="+- 0 1576 794"/>
                    <a:gd name="T45" fmla="*/ T44 w 784"/>
                    <a:gd name="T46" fmla="+- 0 1291 844"/>
                    <a:gd name="T47" fmla="*/ 1291 h 763"/>
                    <a:gd name="T48" fmla="+- 0 1578 794"/>
                    <a:gd name="T49" fmla="*/ T48 w 784"/>
                    <a:gd name="T50" fmla="+- 0 892 844"/>
                    <a:gd name="T51" fmla="*/ 892 h 763"/>
                    <a:gd name="T52" fmla="+- 0 1573 794"/>
                    <a:gd name="T53" fmla="*/ T52 w 784"/>
                    <a:gd name="T54" fmla="+- 0 884 844"/>
                    <a:gd name="T55" fmla="*/ 884 h 763"/>
                    <a:gd name="T56" fmla="+- 0 1557 794"/>
                    <a:gd name="T57" fmla="*/ T56 w 784"/>
                    <a:gd name="T58" fmla="+- 0 876 844"/>
                    <a:gd name="T59" fmla="*/ 876 h 763"/>
                    <a:gd name="T60" fmla="+- 0 1545 794"/>
                    <a:gd name="T61" fmla="*/ T60 w 784"/>
                    <a:gd name="T62" fmla="+- 0 870 844"/>
                    <a:gd name="T63" fmla="*/ 870 h 763"/>
                    <a:gd name="T64" fmla="+- 0 1532 794"/>
                    <a:gd name="T65" fmla="*/ T64 w 784"/>
                    <a:gd name="T66" fmla="+- 0 864 844"/>
                    <a:gd name="T67" fmla="*/ 864 h 763"/>
                    <a:gd name="T68" fmla="+- 0 1512 794"/>
                    <a:gd name="T69" fmla="*/ T68 w 784"/>
                    <a:gd name="T70" fmla="+- 0 856 844"/>
                    <a:gd name="T71" fmla="*/ 856 h 763"/>
                    <a:gd name="T72" fmla="+- 0 1481 794"/>
                    <a:gd name="T73" fmla="*/ T72 w 784"/>
                    <a:gd name="T74" fmla="+- 0 844 844"/>
                    <a:gd name="T75" fmla="*/ 844 h 76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</a:cxnLst>
                  <a:rect l="0" t="0" r="r" b="b"/>
                  <a:pathLst>
                    <a:path w="784" h="763">
                      <a:moveTo>
                        <a:pt x="687" y="0"/>
                      </a:moveTo>
                      <a:lnTo>
                        <a:pt x="687" y="419"/>
                      </a:lnTo>
                      <a:lnTo>
                        <a:pt x="675" y="480"/>
                      </a:lnTo>
                      <a:lnTo>
                        <a:pt x="640" y="539"/>
                      </a:lnTo>
                      <a:lnTo>
                        <a:pt x="595" y="579"/>
                      </a:lnTo>
                      <a:lnTo>
                        <a:pt x="533" y="615"/>
                      </a:lnTo>
                      <a:lnTo>
                        <a:pt x="453" y="643"/>
                      </a:lnTo>
                      <a:lnTo>
                        <a:pt x="387" y="657"/>
                      </a:lnTo>
                      <a:lnTo>
                        <a:pt x="651" y="657"/>
                      </a:lnTo>
                      <a:lnTo>
                        <a:pt x="709" y="606"/>
                      </a:lnTo>
                      <a:lnTo>
                        <a:pt x="757" y="534"/>
                      </a:lnTo>
                      <a:lnTo>
                        <a:pt x="782" y="447"/>
                      </a:lnTo>
                      <a:lnTo>
                        <a:pt x="784" y="48"/>
                      </a:lnTo>
                      <a:lnTo>
                        <a:pt x="779" y="40"/>
                      </a:lnTo>
                      <a:lnTo>
                        <a:pt x="763" y="32"/>
                      </a:lnTo>
                      <a:lnTo>
                        <a:pt x="751" y="26"/>
                      </a:lnTo>
                      <a:lnTo>
                        <a:pt x="738" y="20"/>
                      </a:lnTo>
                      <a:lnTo>
                        <a:pt x="718" y="12"/>
                      </a:lnTo>
                      <a:lnTo>
                        <a:pt x="687" y="0"/>
                      </a:lnTo>
                    </a:path>
                  </a:pathLst>
                </a:custGeom>
                <a:solidFill>
                  <a:srgbClr val="FCAF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ZA"/>
                </a:p>
              </p:txBody>
            </p:sp>
          </p:grpSp>
        </p:grpSp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234" y="144712"/>
              <a:ext cx="995363" cy="5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5" descr="C:\Users\mkwetu.mweutota\AppData\Local\Microsoft\Windows\Temporary Internet Files\Content.Outlook\I6XTLY6E\2000px-Coat_of_Arms_of_Namibia_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00396"/>
            <a:ext cx="897716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66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42" y="-27384"/>
            <a:ext cx="5806676" cy="972741"/>
          </a:xfrm>
        </p:spPr>
        <p:txBody>
          <a:bodyPr/>
          <a:lstStyle/>
          <a:p>
            <a:pPr algn="l"/>
            <a:r>
              <a:rPr lang="en-ZA" b="1" dirty="0">
                <a:solidFill>
                  <a:schemeClr val="tx2">
                    <a:lumMod val="75000"/>
                  </a:schemeClr>
                </a:solidFill>
              </a:rPr>
              <a:t>Introduction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18196" y="980728"/>
            <a:ext cx="9162196" cy="0"/>
          </a:xfrm>
          <a:prstGeom prst="line">
            <a:avLst/>
          </a:prstGeom>
          <a:ln w="381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8196" y="1052736"/>
            <a:ext cx="9162196" cy="0"/>
          </a:xfrm>
          <a:prstGeom prst="line">
            <a:avLst/>
          </a:prstGeom>
          <a:ln w="38100">
            <a:solidFill>
              <a:srgbClr val="0A02AE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001077"/>
            <a:ext cx="9162196" cy="0"/>
          </a:xfrm>
          <a:prstGeom prst="line">
            <a:avLst/>
          </a:prstGeom>
          <a:ln w="38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4732119"/>
          </a:xfrm>
        </p:spPr>
        <p:txBody>
          <a:bodyPr>
            <a:normAutofit/>
          </a:bodyPr>
          <a:lstStyle/>
          <a:p>
            <a:endParaRPr lang="en-ZA" b="1" dirty="0" smtClean="0"/>
          </a:p>
          <a:p>
            <a:endParaRPr lang="en-ZA" dirty="0"/>
          </a:p>
        </p:txBody>
      </p:sp>
      <p:pic>
        <p:nvPicPr>
          <p:cNvPr id="19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34" y="0"/>
            <a:ext cx="33337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971600" y="5957267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C:\Users\mkwetu.mweutota\AppData\Local\Microsoft\Windows\Temporary Internet Files\Content.Outlook\I6XTLY6E\2000px-Coat_of_Arms_of_Namibia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021288"/>
            <a:ext cx="897716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-36512" y="5949280"/>
            <a:ext cx="9162196" cy="0"/>
          </a:xfrm>
          <a:prstGeom prst="line">
            <a:avLst/>
          </a:prstGeom>
          <a:ln w="38100">
            <a:solidFill>
              <a:srgbClr val="09029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6136" y="44624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7934" y="6237312"/>
            <a:ext cx="7680530" cy="448239"/>
          </a:xfrm>
          <a:prstGeom prst="rect">
            <a:avLst/>
          </a:prstGeom>
          <a:solidFill>
            <a:srgbClr val="0A0567"/>
          </a:solidFill>
          <a:ln>
            <a:solidFill>
              <a:schemeClr val="accent1"/>
            </a:solidFill>
          </a:ln>
        </p:spPr>
        <p:txBody>
          <a:bodyPr wrap="square" lIns="78145" tIns="39072" rIns="78145" bIns="39072" rtlCol="0">
            <a:spAutoFit/>
          </a:bodyPr>
          <a:lstStyle/>
          <a:p>
            <a:pPr algn="ctr"/>
            <a:r>
              <a:rPr lang="en-ZA" sz="2400" b="1" dirty="0">
                <a:solidFill>
                  <a:srgbClr val="FFC000"/>
                </a:solidFill>
              </a:rPr>
              <a:t>Irresponsible technology threatens man’s livelihood.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9513" y="1052736"/>
            <a:ext cx="8784975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/>
              <a:t>Man needs </a:t>
            </a:r>
            <a:r>
              <a:rPr lang="en-ZA" sz="4800" b="1" u="sng" dirty="0" smtClean="0"/>
              <a:t>food</a:t>
            </a:r>
            <a:r>
              <a:rPr lang="en-ZA" dirty="0" smtClean="0"/>
              <a:t> and </a:t>
            </a:r>
            <a:r>
              <a:rPr lang="en-ZA" sz="4800" b="1" u="sng" dirty="0" smtClean="0"/>
              <a:t>thermal comfort</a:t>
            </a:r>
            <a:r>
              <a:rPr lang="en-ZA" dirty="0" smtClean="0"/>
              <a:t>;</a:t>
            </a:r>
          </a:p>
          <a:p>
            <a:r>
              <a:rPr lang="en-ZA" dirty="0" smtClean="0">
                <a:solidFill>
                  <a:srgbClr val="FF0000"/>
                </a:solidFill>
              </a:rPr>
              <a:t>Man works for these – from birth to death;</a:t>
            </a:r>
          </a:p>
          <a:p>
            <a:r>
              <a:rPr lang="en-ZA" dirty="0" smtClean="0"/>
              <a:t>Man harnesses these locally and from afar;</a:t>
            </a:r>
          </a:p>
          <a:p>
            <a:r>
              <a:rPr lang="en-ZA" dirty="0" smtClean="0">
                <a:solidFill>
                  <a:srgbClr val="FF0000"/>
                </a:solidFill>
              </a:rPr>
              <a:t>Man shows love through provision of food and thermal comfort;</a:t>
            </a:r>
          </a:p>
          <a:p>
            <a:r>
              <a:rPr lang="en-ZA" dirty="0" smtClean="0"/>
              <a:t>Man fights, and protects these with all they have;</a:t>
            </a:r>
          </a:p>
          <a:p>
            <a:r>
              <a:rPr lang="en-ZA" dirty="0" smtClean="0">
                <a:solidFill>
                  <a:srgbClr val="FF0000"/>
                </a:solidFill>
              </a:rPr>
              <a:t>Technology eases their harnessing, storage, transmission, protection, and provision.</a:t>
            </a:r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6283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42" y="-27384"/>
            <a:ext cx="58066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090290"/>
                </a:solidFill>
              </a:rPr>
              <a:t>Solar Thermal Technology </a:t>
            </a:r>
            <a:r>
              <a:rPr lang="en-GB" b="1" dirty="0" smtClean="0">
                <a:solidFill>
                  <a:srgbClr val="090290"/>
                </a:solidFill>
              </a:rPr>
              <a:t>Platform</a:t>
            </a:r>
            <a:endParaRPr lang="en-ZA" b="1" dirty="0">
              <a:solidFill>
                <a:srgbClr val="09029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8196" y="5856863"/>
            <a:ext cx="9162196" cy="0"/>
          </a:xfrm>
          <a:prstGeom prst="line">
            <a:avLst/>
          </a:prstGeom>
          <a:ln w="381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8196" y="5977880"/>
            <a:ext cx="9162196" cy="0"/>
          </a:xfrm>
          <a:prstGeom prst="line">
            <a:avLst/>
          </a:prstGeom>
          <a:ln w="38100">
            <a:solidFill>
              <a:srgbClr val="0A02AE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909739"/>
            <a:ext cx="9162196" cy="0"/>
          </a:xfrm>
          <a:prstGeom prst="line">
            <a:avLst/>
          </a:prstGeom>
          <a:ln w="38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874164" cy="4444087"/>
          </a:xfrm>
        </p:spPr>
        <p:txBody>
          <a:bodyPr>
            <a:normAutofit/>
          </a:bodyPr>
          <a:lstStyle/>
          <a:p>
            <a:r>
              <a:rPr lang="en-US" dirty="0" smtClean="0"/>
              <a:t>May 2013: </a:t>
            </a:r>
            <a:r>
              <a:rPr lang="en-US" dirty="0"/>
              <a:t>the first introduction to solar thermal technology platforms was </a:t>
            </a:r>
            <a:r>
              <a:rPr lang="en-US" dirty="0" smtClean="0"/>
              <a:t>given</a:t>
            </a:r>
          </a:p>
          <a:p>
            <a:r>
              <a:rPr lang="en-US" dirty="0"/>
              <a:t>November 2013, the discussions were consolidated, culminating in a draft vision document in this </a:t>
            </a:r>
            <a:r>
              <a:rPr lang="en-US" dirty="0" smtClean="0"/>
              <a:t>respect </a:t>
            </a:r>
          </a:p>
          <a:p>
            <a:r>
              <a:rPr lang="en-US" dirty="0"/>
              <a:t>Some </a:t>
            </a:r>
            <a:r>
              <a:rPr lang="en-US" dirty="0" smtClean="0"/>
              <a:t>committed </a:t>
            </a:r>
            <a:r>
              <a:rPr lang="en-US" dirty="0"/>
              <a:t>to become members of the </a:t>
            </a:r>
            <a:r>
              <a:rPr lang="en-US" dirty="0" smtClean="0"/>
              <a:t>STTP</a:t>
            </a:r>
          </a:p>
          <a:p>
            <a:r>
              <a:rPr lang="en-US" dirty="0" smtClean="0"/>
              <a:t>Workshops: 4 Dec 2014; May 2015</a:t>
            </a:r>
          </a:p>
          <a:p>
            <a:r>
              <a:rPr lang="en-US" dirty="0" smtClean="0"/>
              <a:t>Roadmap</a:t>
            </a:r>
          </a:p>
          <a:p>
            <a:endParaRPr lang="en-ZA" dirty="0"/>
          </a:p>
        </p:txBody>
      </p:sp>
      <p:pic>
        <p:nvPicPr>
          <p:cNvPr id="19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34" y="0"/>
            <a:ext cx="33337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971600" y="5957267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C:\Users\mkwetu.mweutota\AppData\Local\Microsoft\Windows\Temporary Internet Files\Content.Outlook\I6XTLY6E\2000px-Coat_of_Arms_of_Namibia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021288"/>
            <a:ext cx="897716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-36512" y="1196752"/>
            <a:ext cx="9162196" cy="0"/>
          </a:xfrm>
          <a:prstGeom prst="line">
            <a:avLst/>
          </a:prstGeom>
          <a:ln w="38100">
            <a:solidFill>
              <a:srgbClr val="09029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6136" y="44624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7934" y="6237312"/>
            <a:ext cx="7680530" cy="448239"/>
          </a:xfrm>
          <a:prstGeom prst="rect">
            <a:avLst/>
          </a:prstGeom>
          <a:solidFill>
            <a:srgbClr val="0A0567"/>
          </a:solidFill>
          <a:ln>
            <a:solidFill>
              <a:schemeClr val="accent1"/>
            </a:solidFill>
          </a:ln>
        </p:spPr>
        <p:txBody>
          <a:bodyPr wrap="square" lIns="78145" tIns="39072" rIns="78145" bIns="39072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Major investments are urgently required for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9676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122" name="Picture 2" descr="C:\ZChiguvare\NEI 2013-5\PROJECTS\SOLTRAIN\SOLTRAIN\Hotel School SWH\02_Windhoek\P1050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116632"/>
            <a:ext cx="5978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b="1" dirty="0" smtClean="0">
                <a:solidFill>
                  <a:srgbClr val="FFFF00"/>
                </a:solidFill>
              </a:rPr>
              <a:t>Some good moments in SOLTRAIN</a:t>
            </a:r>
            <a:endParaRPr lang="en-Z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 descr="C:\ZChiguvare\NEI 2013-5\PROJECTS\SOLTRAIN\SOLTRAINa\Hotel School SWH\02_Windhoek\Abraham -  Pictures\20130429_17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116632"/>
            <a:ext cx="5978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b="1" dirty="0" smtClean="0">
                <a:solidFill>
                  <a:srgbClr val="FFFF00"/>
                </a:solidFill>
              </a:rPr>
              <a:t>Some good moments in SOLTRAIN</a:t>
            </a:r>
            <a:endParaRPr lang="en-Z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098" name="Picture 2" descr="C:\ZChiguvare\NEI 2013-5\PROJECTS\SOLTRAIN\Sotrain ST\20131031_161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309320"/>
            <a:ext cx="5978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b="1" dirty="0" smtClean="0">
                <a:solidFill>
                  <a:srgbClr val="FFFF00"/>
                </a:solidFill>
              </a:rPr>
              <a:t>Some good moments in SOLTRAIN</a:t>
            </a:r>
            <a:endParaRPr lang="en-Z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189" y="332656"/>
            <a:ext cx="3959291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rgbClr val="090290"/>
                </a:solidFill>
              </a:rPr>
              <a:t>SO</a:t>
            </a:r>
            <a:r>
              <a:rPr lang="en-ZA" b="1" dirty="0">
                <a:solidFill>
                  <a:srgbClr val="090290"/>
                </a:solidFill>
              </a:rPr>
              <a:t>LTRAIN</a:t>
            </a:r>
            <a:br>
              <a:rPr lang="en-ZA" b="1" dirty="0">
                <a:solidFill>
                  <a:srgbClr val="090290"/>
                </a:solidFill>
              </a:rPr>
            </a:br>
            <a:r>
              <a:rPr lang="en-ZA" b="1" dirty="0" smtClean="0">
                <a:solidFill>
                  <a:srgbClr val="090290"/>
                </a:solidFill>
              </a:rPr>
              <a:t> Workshops</a:t>
            </a:r>
            <a:endParaRPr lang="en-ZA" b="1" dirty="0">
              <a:solidFill>
                <a:srgbClr val="090290"/>
              </a:solidFill>
            </a:endParaRPr>
          </a:p>
        </p:txBody>
      </p:sp>
      <p:pic>
        <p:nvPicPr>
          <p:cNvPr id="2050" name="Picture 2" descr="C:\ZChiguvare\NEI 2013-5\PROJECTS\SOLTRAIN\Sotrain ST\20131101_115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7509" cy="35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ZChiguvare\NEI 2013-5\PROJECTS\SOLTRAIN\Sotrain ST\20131101_120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89" y="3312368"/>
            <a:ext cx="4727509" cy="35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ZChiguvare\NEI 2013-5\PROJECTS\SOLTRAIN\Sotrain ST\20131101_120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12368"/>
            <a:ext cx="476402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me">
            <a:hlinkClick r:id="rId5" tooltip="Hom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33337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42" y="-27384"/>
            <a:ext cx="5806676" cy="972741"/>
          </a:xfrm>
        </p:spPr>
        <p:txBody>
          <a:bodyPr/>
          <a:lstStyle/>
          <a:p>
            <a:pPr algn="l"/>
            <a:r>
              <a:rPr lang="en-ZA" b="1" dirty="0" smtClean="0">
                <a:solidFill>
                  <a:schemeClr val="tx2">
                    <a:lumMod val="75000"/>
                  </a:schemeClr>
                </a:solidFill>
              </a:rPr>
              <a:t>Mission</a:t>
            </a:r>
            <a:endParaRPr lang="en-ZA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8196" y="980728"/>
            <a:ext cx="9162196" cy="0"/>
          </a:xfrm>
          <a:prstGeom prst="line">
            <a:avLst/>
          </a:prstGeom>
          <a:ln w="381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8196" y="1052736"/>
            <a:ext cx="9162196" cy="0"/>
          </a:xfrm>
          <a:prstGeom prst="line">
            <a:avLst/>
          </a:prstGeom>
          <a:ln w="38100">
            <a:solidFill>
              <a:srgbClr val="0A02AE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001077"/>
            <a:ext cx="9162196" cy="0"/>
          </a:xfrm>
          <a:prstGeom prst="line">
            <a:avLst/>
          </a:prstGeom>
          <a:ln w="38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79512" y="1206275"/>
            <a:ext cx="8291264" cy="4732119"/>
          </a:xfrm>
        </p:spPr>
        <p:txBody>
          <a:bodyPr>
            <a:normAutofit/>
          </a:bodyPr>
          <a:lstStyle/>
          <a:p>
            <a:endParaRPr lang="en-ZA" b="1" dirty="0" smtClean="0"/>
          </a:p>
          <a:p>
            <a:endParaRPr lang="en-ZA" dirty="0"/>
          </a:p>
        </p:txBody>
      </p:sp>
      <p:pic>
        <p:nvPicPr>
          <p:cNvPr id="19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34" y="0"/>
            <a:ext cx="33337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971600" y="5957267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C:\Users\mkwetu.mweutota\AppData\Local\Microsoft\Windows\Temporary Internet Files\Content.Outlook\I6XTLY6E\2000px-Coat_of_Arms_of_Namibia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021288"/>
            <a:ext cx="897716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-36512" y="5949280"/>
            <a:ext cx="9162196" cy="0"/>
          </a:xfrm>
          <a:prstGeom prst="line">
            <a:avLst/>
          </a:prstGeom>
          <a:ln w="38100">
            <a:solidFill>
              <a:srgbClr val="09029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6136" y="44624"/>
            <a:ext cx="0" cy="90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7934" y="6237312"/>
            <a:ext cx="7680530" cy="448239"/>
          </a:xfrm>
          <a:prstGeom prst="rect">
            <a:avLst/>
          </a:prstGeom>
          <a:solidFill>
            <a:srgbClr val="0A0567"/>
          </a:solidFill>
          <a:ln>
            <a:solidFill>
              <a:schemeClr val="accent1"/>
            </a:solidFill>
          </a:ln>
        </p:spPr>
        <p:txBody>
          <a:bodyPr wrap="square" lIns="78145" tIns="39072" rIns="78145" bIns="39072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A Vision of Namibia’s Solar Thermal Energy Future</a:t>
            </a:r>
            <a:endParaRPr lang="en-ZA" sz="24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052737"/>
            <a:ext cx="86409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/>
              <a:t>Mission </a:t>
            </a:r>
            <a:r>
              <a:rPr lang="en-GB" sz="2800" b="1" dirty="0"/>
              <a:t>of Solar Thermal Technology </a:t>
            </a:r>
            <a:r>
              <a:rPr lang="en-GB" sz="2800" b="1" dirty="0" smtClean="0"/>
              <a:t>Roadmap 2030: </a:t>
            </a:r>
          </a:p>
          <a:p>
            <a:pPr algn="just"/>
            <a:endParaRPr lang="en-GB" sz="28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/>
              <a:t>To outline</a:t>
            </a:r>
            <a:r>
              <a:rPr lang="en-GB" sz="2800" b="1" dirty="0" smtClean="0"/>
              <a:t> pathways </a:t>
            </a:r>
            <a:r>
              <a:rPr lang="en-GB" sz="2800" b="1" dirty="0"/>
              <a:t>to achieve a low-carbon economy in Namibia, </a:t>
            </a:r>
            <a:r>
              <a:rPr lang="en-GB" sz="2800" dirty="0"/>
              <a:t>in line with the universal energy access, energy security, environmental and economic goals of the Namibian Government. </a:t>
            </a:r>
            <a:endParaRPr lang="en-GB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/>
              <a:t>To </a:t>
            </a:r>
            <a:r>
              <a:rPr lang="en-GB" sz="2800" b="1" dirty="0" smtClean="0"/>
              <a:t>enhance </a:t>
            </a:r>
            <a:r>
              <a:rPr lang="en-GB" sz="2800" b="1" dirty="0"/>
              <a:t>the  quality  of  life  of </a:t>
            </a:r>
            <a:r>
              <a:rPr lang="en-GB" sz="2800" b="1" dirty="0" smtClean="0"/>
              <a:t>Namibians</a:t>
            </a:r>
            <a:r>
              <a:rPr lang="en-GB" sz="2800" dirty="0" smtClean="0"/>
              <a:t> through  </a:t>
            </a:r>
            <a:r>
              <a:rPr lang="en-GB" sz="2800" dirty="0"/>
              <a:t>the  provision  of  a sustainable and quality-assured solar thermal technology value </a:t>
            </a:r>
            <a:r>
              <a:rPr lang="en-GB" sz="2800" dirty="0" smtClean="0"/>
              <a:t>chain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/>
              <a:t>It </a:t>
            </a:r>
            <a:r>
              <a:rPr lang="en-GB" sz="2800" dirty="0"/>
              <a:t>is an </a:t>
            </a:r>
            <a:r>
              <a:rPr lang="en-GB" sz="2800" b="1" dirty="0"/>
              <a:t>initiative of the </a:t>
            </a:r>
            <a:r>
              <a:rPr lang="en-GB" sz="2800" b="1" dirty="0" smtClean="0"/>
              <a:t>(</a:t>
            </a:r>
            <a:r>
              <a:rPr lang="en-GB" sz="2800" b="1" dirty="0"/>
              <a:t>SOLTRAIN) </a:t>
            </a:r>
            <a:r>
              <a:rPr lang="en-GB" sz="2800" b="1" dirty="0" smtClean="0"/>
              <a:t>Project</a:t>
            </a:r>
            <a:r>
              <a:rPr lang="en-GB" sz="2800" dirty="0"/>
              <a:t>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4663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1992</TotalTime>
  <Words>1040</Words>
  <Application>Microsoft Office PowerPoint</Application>
  <PresentationFormat>On-screen Show (4:3)</PresentationFormat>
  <Paragraphs>245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Batang</vt:lpstr>
      <vt:lpstr>Arial</vt:lpstr>
      <vt:lpstr>Arial Black</vt:lpstr>
      <vt:lpstr>Calibri</vt:lpstr>
      <vt:lpstr>Century Gothic</vt:lpstr>
      <vt:lpstr>Times New Roman</vt:lpstr>
      <vt:lpstr>Verdana</vt:lpstr>
      <vt:lpstr>Office Theme</vt:lpstr>
      <vt:lpstr>SOLAR THERMAL TECHNOLOGY ROADMAP - NAMIBIA</vt:lpstr>
      <vt:lpstr>Outline</vt:lpstr>
      <vt:lpstr>Introduction</vt:lpstr>
      <vt:lpstr>Solar Thermal Technology Platform</vt:lpstr>
      <vt:lpstr>PowerPoint Presentation</vt:lpstr>
      <vt:lpstr>PowerPoint Presentation</vt:lpstr>
      <vt:lpstr>PowerPoint Presentation</vt:lpstr>
      <vt:lpstr>SOLTRAIN  Workshops</vt:lpstr>
      <vt:lpstr>Mission</vt:lpstr>
      <vt:lpstr>Mision</vt:lpstr>
      <vt:lpstr>Vision</vt:lpstr>
      <vt:lpstr>Solar Thermal Technology Roadmap</vt:lpstr>
      <vt:lpstr>Daily energy production of SWHs (kWth.h)</vt:lpstr>
      <vt:lpstr>Sector-specific solar thermal targets until 2030</vt:lpstr>
      <vt:lpstr>Analysis</vt:lpstr>
      <vt:lpstr>Stakeholder roles</vt:lpstr>
      <vt:lpstr>PowerPoint Presentation</vt:lpstr>
      <vt:lpstr>Stakeholder roles</vt:lpstr>
      <vt:lpstr>Research and Development</vt:lpstr>
      <vt:lpstr>SWH for Mass Housing</vt:lpstr>
      <vt:lpstr>Conclusions</vt:lpstr>
      <vt:lpstr>Conclusions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and Climate change</dc:title>
  <dc:creator>Zivayi Chiguvare</dc:creator>
  <cp:lastModifiedBy>JNgwawi</cp:lastModifiedBy>
  <cp:revision>159</cp:revision>
  <dcterms:created xsi:type="dcterms:W3CDTF">2015-08-26T06:06:14Z</dcterms:created>
  <dcterms:modified xsi:type="dcterms:W3CDTF">2016-02-15T10:21:07Z</dcterms:modified>
</cp:coreProperties>
</file>