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94" r:id="rId2"/>
    <p:sldId id="295" r:id="rId3"/>
    <p:sldId id="313" r:id="rId4"/>
    <p:sldId id="264" r:id="rId5"/>
    <p:sldId id="299" r:id="rId6"/>
    <p:sldId id="305" r:id="rId7"/>
    <p:sldId id="306" r:id="rId8"/>
    <p:sldId id="311" r:id="rId9"/>
    <p:sldId id="309" r:id="rId10"/>
    <p:sldId id="310" r:id="rId11"/>
    <p:sldId id="308" r:id="rId12"/>
    <p:sldId id="312" r:id="rId13"/>
    <p:sldId id="293" r:id="rId14"/>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66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24" autoAdjust="0"/>
  </p:normalViewPr>
  <p:slideViewPr>
    <p:cSldViewPr showGuides="1">
      <p:cViewPr varScale="1">
        <p:scale>
          <a:sx n="67" d="100"/>
          <a:sy n="67" d="100"/>
        </p:scale>
        <p:origin x="1374" y="60"/>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06AE395D-42F3-44A0-A259-890F7F8CEEF0}" type="datetimeFigureOut">
              <a:rPr lang="en-ZA" smtClean="0"/>
              <a:pPr/>
              <a:t>2016-02-15</a:t>
            </a:fld>
            <a:endParaRPr lang="en-ZA"/>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50B6A47E-43BF-4A2D-AF37-567446731F37}" type="slidenum">
              <a:rPr lang="en-ZA" smtClean="0"/>
              <a:pPr/>
              <a:t>‹#›</a:t>
            </a:fld>
            <a:endParaRPr lang="en-ZA"/>
          </a:p>
        </p:txBody>
      </p:sp>
    </p:spTree>
    <p:extLst>
      <p:ext uri="{BB962C8B-B14F-4D97-AF65-F5344CB8AC3E}">
        <p14:creationId xmlns:p14="http://schemas.microsoft.com/office/powerpoint/2010/main" val="2130000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823392" y="3212976"/>
            <a:ext cx="799708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b="1">
                <a:solidFill>
                  <a:srgbClr val="008000"/>
                </a:solidFill>
                <a:latin typeface="Arial" pitchFamily="34" charset="0"/>
                <a:cs typeface="Arial" pitchFamily="34" charset="0"/>
              </a:defRPr>
            </a:lvl1pPr>
          </a:lstStyle>
          <a:p>
            <a:pPr lvl="0"/>
            <a:r>
              <a:rPr lang="en-ZA" dirty="0" smtClean="0"/>
              <a:t>Click to edit Master title style</a:t>
            </a:r>
          </a:p>
        </p:txBody>
      </p:sp>
      <p:sp>
        <p:nvSpPr>
          <p:cNvPr id="11" name="Footer Placeholder 10"/>
          <p:cNvSpPr>
            <a:spLocks noGrp="1" noChangeArrowheads="1"/>
          </p:cNvSpPr>
          <p:nvPr>
            <p:ph type="ftr" sz="quarter" idx="3"/>
          </p:nvPr>
        </p:nvSpPr>
        <p:spPr bwMode="auto">
          <a:xfrm>
            <a:off x="7154863" y="6265863"/>
            <a:ext cx="10223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Arial" pitchFamily="34" charset="0"/>
                <a:cs typeface="Arial" pitchFamily="34" charset="0"/>
              </a:defRPr>
            </a:lvl1pPr>
          </a:lstStyle>
          <a:p>
            <a:pPr>
              <a:defRPr/>
            </a:pPr>
            <a:endParaRPr lang="en-ZA" dirty="0"/>
          </a:p>
        </p:txBody>
      </p:sp>
      <p:sp>
        <p:nvSpPr>
          <p:cNvPr id="15" name="Slide Number Placeholder 11"/>
          <p:cNvSpPr>
            <a:spLocks noGrp="1" noChangeArrowheads="1"/>
          </p:cNvSpPr>
          <p:nvPr>
            <p:ph type="sldNum" sz="quarter" idx="4"/>
          </p:nvPr>
        </p:nvSpPr>
        <p:spPr bwMode="auto">
          <a:xfrm>
            <a:off x="8243888" y="6265863"/>
            <a:ext cx="6937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atin typeface="Arial" pitchFamily="34" charset="0"/>
                <a:cs typeface="Arial" pitchFamily="34" charset="0"/>
              </a:defRPr>
            </a:lvl1pPr>
          </a:lstStyle>
          <a:p>
            <a:pPr>
              <a:defRPr/>
            </a:pPr>
            <a:fld id="{19832047-2EFD-4E57-A1AA-986DDB11FA02}" type="slidenum">
              <a:rPr lang="en-ZA" smtClean="0"/>
              <a:pPr>
                <a:defRPr/>
              </a:pPr>
              <a:t>‹#›</a:t>
            </a:fld>
            <a:endParaRPr lang="en-ZA"/>
          </a:p>
        </p:txBody>
      </p:sp>
      <p:sp>
        <p:nvSpPr>
          <p:cNvPr id="16" name="Date Placeholder 12"/>
          <p:cNvSpPr>
            <a:spLocks noGrp="1" noChangeArrowheads="1"/>
          </p:cNvSpPr>
          <p:nvPr>
            <p:ph type="dt" sz="half" idx="2"/>
          </p:nvPr>
        </p:nvSpPr>
        <p:spPr bwMode="auto">
          <a:xfrm>
            <a:off x="5795963" y="6265863"/>
            <a:ext cx="12969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atin typeface="Arial" pitchFamily="34" charset="0"/>
                <a:cs typeface="Arial" pitchFamily="34" charset="0"/>
              </a:defRPr>
            </a:lvl1pPr>
          </a:lstStyle>
          <a:p>
            <a:pPr>
              <a:defRPr/>
            </a:pPr>
            <a:endParaRPr lang="en-ZA" dirty="0"/>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852" y="-7585"/>
            <a:ext cx="9154664" cy="15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641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Title">
    <p:spTree>
      <p:nvGrpSpPr>
        <p:cNvPr id="1" name=""/>
        <p:cNvGrpSpPr/>
        <p:nvPr/>
      </p:nvGrpSpPr>
      <p:grpSpPr>
        <a:xfrm>
          <a:off x="0" y="0"/>
          <a:ext cx="0" cy="0"/>
          <a:chOff x="0" y="0"/>
          <a:chExt cx="0" cy="0"/>
        </a:xfrm>
      </p:grpSpPr>
      <p:pic>
        <p:nvPicPr>
          <p:cNvPr id="9" name="Picture 10" descr="foot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243638"/>
            <a:ext cx="6372225"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10"/>
          <p:cNvSpPr>
            <a:spLocks noGrp="1" noChangeArrowheads="1"/>
          </p:cNvSpPr>
          <p:nvPr>
            <p:ph type="ftr" sz="quarter" idx="3"/>
          </p:nvPr>
        </p:nvSpPr>
        <p:spPr bwMode="auto">
          <a:xfrm>
            <a:off x="7154863" y="6265863"/>
            <a:ext cx="10223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Arial" pitchFamily="34" charset="0"/>
                <a:cs typeface="Arial" pitchFamily="34" charset="0"/>
              </a:defRPr>
            </a:lvl1pPr>
          </a:lstStyle>
          <a:p>
            <a:pPr>
              <a:defRPr/>
            </a:pPr>
            <a:endParaRPr lang="en-ZA" dirty="0"/>
          </a:p>
        </p:txBody>
      </p:sp>
      <p:sp>
        <p:nvSpPr>
          <p:cNvPr id="13" name="Slide Number Placeholder 11"/>
          <p:cNvSpPr>
            <a:spLocks noGrp="1" noChangeArrowheads="1"/>
          </p:cNvSpPr>
          <p:nvPr>
            <p:ph type="sldNum" sz="quarter" idx="4"/>
          </p:nvPr>
        </p:nvSpPr>
        <p:spPr bwMode="auto">
          <a:xfrm>
            <a:off x="8243888" y="6265863"/>
            <a:ext cx="6937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atin typeface="Arial" pitchFamily="34" charset="0"/>
                <a:cs typeface="Arial" pitchFamily="34" charset="0"/>
              </a:defRPr>
            </a:lvl1pPr>
          </a:lstStyle>
          <a:p>
            <a:pPr>
              <a:defRPr/>
            </a:pPr>
            <a:fld id="{19832047-2EFD-4E57-A1AA-986DDB11FA02}" type="slidenum">
              <a:rPr lang="en-ZA" smtClean="0"/>
              <a:pPr>
                <a:defRPr/>
              </a:pPr>
              <a:t>‹#›</a:t>
            </a:fld>
            <a:endParaRPr lang="en-ZA"/>
          </a:p>
        </p:txBody>
      </p:sp>
      <p:sp>
        <p:nvSpPr>
          <p:cNvPr id="14" name="Date Placeholder 12"/>
          <p:cNvSpPr>
            <a:spLocks noGrp="1" noChangeArrowheads="1"/>
          </p:cNvSpPr>
          <p:nvPr>
            <p:ph type="dt" sz="half" idx="2"/>
          </p:nvPr>
        </p:nvSpPr>
        <p:spPr bwMode="auto">
          <a:xfrm>
            <a:off x="5795963" y="6265863"/>
            <a:ext cx="12969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atin typeface="Arial" pitchFamily="34" charset="0"/>
                <a:cs typeface="Arial" pitchFamily="34" charset="0"/>
              </a:defRPr>
            </a:lvl1pPr>
          </a:lstStyle>
          <a:p>
            <a:pPr>
              <a:defRPr/>
            </a:pPr>
            <a:endParaRPr lang="en-ZA" dirty="0"/>
          </a:p>
        </p:txBody>
      </p:sp>
      <p:pic>
        <p:nvPicPr>
          <p:cNvPr id="10"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852" y="-7585"/>
            <a:ext cx="9154664" cy="15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710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260350"/>
            <a:ext cx="82296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a:defRPr sz="3200">
                <a:solidFill>
                  <a:srgbClr val="008000"/>
                </a:solidFill>
                <a:latin typeface="Arial" pitchFamily="34" charset="0"/>
                <a:cs typeface="Arial" pitchFamily="34" charset="0"/>
              </a:defRPr>
            </a:lvl1pPr>
          </a:lstStyle>
          <a:p>
            <a:pPr lvl="0"/>
            <a:r>
              <a:rPr lang="en-ZA" dirty="0" smtClean="0"/>
              <a:t>Click to edit Master title style</a:t>
            </a:r>
          </a:p>
        </p:txBody>
      </p:sp>
      <p:sp>
        <p:nvSpPr>
          <p:cNvPr id="8" name="Rectangle 3"/>
          <p:cNvSpPr>
            <a:spLocks noGrp="1" noChangeArrowheads="1"/>
          </p:cNvSpPr>
          <p:nvPr>
            <p:ph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85750" indent="-285750">
              <a:buFontTx/>
              <a:buBlip>
                <a:blip r:embed="rId2"/>
              </a:buBlip>
              <a:defRPr sz="2800">
                <a:solidFill>
                  <a:srgbClr val="5F5F5F"/>
                </a:solidFill>
                <a:latin typeface="Arial" pitchFamily="34" charset="0"/>
                <a:cs typeface="Arial" pitchFamily="34" charset="0"/>
              </a:defRPr>
            </a:lvl1pPr>
            <a:lvl2pPr marL="742950" indent="-285750">
              <a:buClr>
                <a:srgbClr val="008000"/>
              </a:buClr>
              <a:buFont typeface="Square721 BT" pitchFamily="34" charset="0"/>
              <a:buChar char="–"/>
              <a:defRPr sz="2400">
                <a:solidFill>
                  <a:srgbClr val="5F5F5F"/>
                </a:solidFill>
                <a:latin typeface="Arial" pitchFamily="34" charset="0"/>
                <a:cs typeface="Arial" pitchFamily="34" charset="0"/>
              </a:defRPr>
            </a:lvl2pPr>
            <a:lvl3pPr marL="1200150" indent="-285750">
              <a:buClr>
                <a:srgbClr val="FF3300"/>
              </a:buClr>
              <a:buFont typeface="Square721 BT" pitchFamily="34" charset="0"/>
              <a:buChar char="–"/>
              <a:defRPr sz="2000">
                <a:solidFill>
                  <a:srgbClr val="5F5F5F"/>
                </a:solidFill>
                <a:latin typeface="Arial" pitchFamily="34" charset="0"/>
                <a:cs typeface="Arial" pitchFamily="34" charset="0"/>
              </a:defRPr>
            </a:lvl3pPr>
            <a:lvl4pPr marL="1657350" indent="-285750">
              <a:buClr>
                <a:srgbClr val="FF6600"/>
              </a:buClr>
              <a:buFont typeface="Square721 BT" pitchFamily="34" charset="0"/>
              <a:buChar char="–"/>
              <a:defRPr sz="2000">
                <a:solidFill>
                  <a:srgbClr val="5F5F5F"/>
                </a:solidFill>
                <a:latin typeface="Arial" pitchFamily="34" charset="0"/>
                <a:cs typeface="Arial" pitchFamily="34" charset="0"/>
              </a:defRPr>
            </a:lvl4pPr>
            <a:lvl5pPr marL="2114550" indent="-285750">
              <a:buFont typeface="Square721 BT" pitchFamily="34" charset="0"/>
              <a:buChar char="–"/>
              <a:defRPr sz="2000">
                <a:solidFill>
                  <a:srgbClr val="5F5F5F"/>
                </a:solidFill>
                <a:latin typeface="Arial" pitchFamily="34" charset="0"/>
                <a:cs typeface="Arial" pitchFamily="34" charset="0"/>
              </a:defRPr>
            </a:lvl5pPr>
          </a:lstStyle>
          <a:p>
            <a:pPr lvl="0"/>
            <a:r>
              <a:rPr lang="en-ZA" dirty="0" smtClean="0"/>
              <a:t>Click to edit Master text styles</a:t>
            </a:r>
          </a:p>
          <a:p>
            <a:pPr lvl="1"/>
            <a:r>
              <a:rPr lang="en-ZA" dirty="0" smtClean="0"/>
              <a:t>Second level</a:t>
            </a:r>
          </a:p>
          <a:p>
            <a:pPr lvl="2"/>
            <a:r>
              <a:rPr lang="en-ZA" dirty="0" smtClean="0"/>
              <a:t>Third level</a:t>
            </a:r>
          </a:p>
          <a:p>
            <a:pPr lvl="3"/>
            <a:r>
              <a:rPr lang="en-ZA" dirty="0" smtClean="0"/>
              <a:t>Fourth level</a:t>
            </a:r>
          </a:p>
          <a:p>
            <a:pPr lvl="4"/>
            <a:r>
              <a:rPr lang="en-ZA" dirty="0" smtClean="0"/>
              <a:t>Fifth level</a:t>
            </a:r>
          </a:p>
        </p:txBody>
      </p:sp>
      <p:sp>
        <p:nvSpPr>
          <p:cNvPr id="9" name="Line 7"/>
          <p:cNvSpPr>
            <a:spLocks noChangeShapeType="1"/>
          </p:cNvSpPr>
          <p:nvPr userDrawn="1"/>
        </p:nvSpPr>
        <p:spPr bwMode="auto">
          <a:xfrm>
            <a:off x="468313" y="836613"/>
            <a:ext cx="7272337"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a:p>
        </p:txBody>
      </p:sp>
      <p:pic>
        <p:nvPicPr>
          <p:cNvPr id="10" name="Picture 8" descr="logo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56550" y="275878"/>
            <a:ext cx="73025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Line 9"/>
          <p:cNvSpPr>
            <a:spLocks noChangeShapeType="1"/>
          </p:cNvSpPr>
          <p:nvPr userDrawn="1"/>
        </p:nvSpPr>
        <p:spPr bwMode="auto">
          <a:xfrm>
            <a:off x="503238" y="155575"/>
            <a:ext cx="8207375"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a:p>
        </p:txBody>
      </p:sp>
      <p:sp>
        <p:nvSpPr>
          <p:cNvPr id="12" name="Footer Placeholder 10"/>
          <p:cNvSpPr>
            <a:spLocks noGrp="1" noChangeArrowheads="1"/>
          </p:cNvSpPr>
          <p:nvPr>
            <p:ph type="ftr" sz="quarter" idx="3"/>
          </p:nvPr>
        </p:nvSpPr>
        <p:spPr bwMode="auto">
          <a:xfrm>
            <a:off x="7154863" y="6265863"/>
            <a:ext cx="10223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Arial" pitchFamily="34" charset="0"/>
                <a:cs typeface="Arial" pitchFamily="34" charset="0"/>
              </a:defRPr>
            </a:lvl1pPr>
          </a:lstStyle>
          <a:p>
            <a:pPr>
              <a:defRPr/>
            </a:pPr>
            <a:endParaRPr lang="en-ZA" dirty="0"/>
          </a:p>
        </p:txBody>
      </p:sp>
      <p:sp>
        <p:nvSpPr>
          <p:cNvPr id="16" name="Slide Number Placeholder 11"/>
          <p:cNvSpPr>
            <a:spLocks noGrp="1" noChangeArrowheads="1"/>
          </p:cNvSpPr>
          <p:nvPr>
            <p:ph type="sldNum" sz="quarter" idx="4"/>
          </p:nvPr>
        </p:nvSpPr>
        <p:spPr bwMode="auto">
          <a:xfrm>
            <a:off x="8243888" y="6265863"/>
            <a:ext cx="6937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atin typeface="Arial" pitchFamily="34" charset="0"/>
                <a:cs typeface="Arial" pitchFamily="34" charset="0"/>
              </a:defRPr>
            </a:lvl1pPr>
          </a:lstStyle>
          <a:p>
            <a:pPr>
              <a:defRPr/>
            </a:pPr>
            <a:fld id="{19832047-2EFD-4E57-A1AA-986DDB11FA02}" type="slidenum">
              <a:rPr lang="en-ZA" smtClean="0"/>
              <a:pPr>
                <a:defRPr/>
              </a:pPr>
              <a:t>‹#›</a:t>
            </a:fld>
            <a:endParaRPr lang="en-ZA" dirty="0"/>
          </a:p>
        </p:txBody>
      </p:sp>
      <p:sp>
        <p:nvSpPr>
          <p:cNvPr id="17" name="Date Placeholder 12"/>
          <p:cNvSpPr>
            <a:spLocks noGrp="1" noChangeArrowheads="1"/>
          </p:cNvSpPr>
          <p:nvPr>
            <p:ph type="dt" sz="half" idx="2"/>
          </p:nvPr>
        </p:nvSpPr>
        <p:spPr bwMode="auto">
          <a:xfrm>
            <a:off x="5795963" y="6265863"/>
            <a:ext cx="12969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atin typeface="Arial" pitchFamily="34" charset="0"/>
                <a:cs typeface="Arial" pitchFamily="34" charset="0"/>
              </a:defRPr>
            </a:lvl1pPr>
          </a:lstStyle>
          <a:p>
            <a:pPr>
              <a:defRPr/>
            </a:pPr>
            <a:endParaRPr lang="en-ZA" dirty="0"/>
          </a:p>
        </p:txBody>
      </p:sp>
    </p:spTree>
    <p:extLst>
      <p:ext uri="{BB962C8B-B14F-4D97-AF65-F5344CB8AC3E}">
        <p14:creationId xmlns:p14="http://schemas.microsoft.com/office/powerpoint/2010/main" val="652493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457200" y="260350"/>
            <a:ext cx="82296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a:defRPr sz="3200">
                <a:solidFill>
                  <a:srgbClr val="008000"/>
                </a:solidFill>
                <a:latin typeface="Arial" pitchFamily="34" charset="0"/>
                <a:cs typeface="Arial" pitchFamily="34" charset="0"/>
              </a:defRPr>
            </a:lvl1pPr>
          </a:lstStyle>
          <a:p>
            <a:pPr lvl="0"/>
            <a:r>
              <a:rPr lang="en-ZA" dirty="0" smtClean="0"/>
              <a:t>Click to edit Master title style</a:t>
            </a:r>
          </a:p>
        </p:txBody>
      </p:sp>
      <p:sp>
        <p:nvSpPr>
          <p:cNvPr id="8" name="Line 7"/>
          <p:cNvSpPr>
            <a:spLocks noChangeShapeType="1"/>
          </p:cNvSpPr>
          <p:nvPr userDrawn="1"/>
        </p:nvSpPr>
        <p:spPr bwMode="auto">
          <a:xfrm>
            <a:off x="468313" y="836613"/>
            <a:ext cx="7272337"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a:p>
        </p:txBody>
      </p:sp>
      <p:pic>
        <p:nvPicPr>
          <p:cNvPr id="9" name="Picture 8" descr="logo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56550" y="275878"/>
            <a:ext cx="73025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Line 9"/>
          <p:cNvSpPr>
            <a:spLocks noChangeShapeType="1"/>
          </p:cNvSpPr>
          <p:nvPr userDrawn="1"/>
        </p:nvSpPr>
        <p:spPr bwMode="auto">
          <a:xfrm>
            <a:off x="503238" y="155575"/>
            <a:ext cx="8207375"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a:p>
        </p:txBody>
      </p:sp>
      <p:sp>
        <p:nvSpPr>
          <p:cNvPr id="11" name="Footer Placeholder 10"/>
          <p:cNvSpPr>
            <a:spLocks noGrp="1" noChangeArrowheads="1"/>
          </p:cNvSpPr>
          <p:nvPr>
            <p:ph type="ftr" sz="quarter" idx="3"/>
          </p:nvPr>
        </p:nvSpPr>
        <p:spPr bwMode="auto">
          <a:xfrm>
            <a:off x="7154863" y="6265863"/>
            <a:ext cx="10223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Arial" pitchFamily="34" charset="0"/>
                <a:cs typeface="Arial" pitchFamily="34" charset="0"/>
              </a:defRPr>
            </a:lvl1pPr>
          </a:lstStyle>
          <a:p>
            <a:pPr>
              <a:defRPr/>
            </a:pPr>
            <a:endParaRPr lang="en-ZA" dirty="0"/>
          </a:p>
        </p:txBody>
      </p:sp>
      <p:sp>
        <p:nvSpPr>
          <p:cNvPr id="15" name="Slide Number Placeholder 11"/>
          <p:cNvSpPr>
            <a:spLocks noGrp="1" noChangeArrowheads="1"/>
          </p:cNvSpPr>
          <p:nvPr>
            <p:ph type="sldNum" sz="quarter" idx="4"/>
          </p:nvPr>
        </p:nvSpPr>
        <p:spPr bwMode="auto">
          <a:xfrm>
            <a:off x="8243888" y="6265863"/>
            <a:ext cx="6937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atin typeface="Arial" pitchFamily="34" charset="0"/>
                <a:cs typeface="Arial" pitchFamily="34" charset="0"/>
              </a:defRPr>
            </a:lvl1pPr>
          </a:lstStyle>
          <a:p>
            <a:pPr>
              <a:defRPr/>
            </a:pPr>
            <a:fld id="{19832047-2EFD-4E57-A1AA-986DDB11FA02}" type="slidenum">
              <a:rPr lang="en-ZA" smtClean="0"/>
              <a:pPr>
                <a:defRPr/>
              </a:pPr>
              <a:t>‹#›</a:t>
            </a:fld>
            <a:endParaRPr lang="en-ZA"/>
          </a:p>
        </p:txBody>
      </p:sp>
      <p:sp>
        <p:nvSpPr>
          <p:cNvPr id="16" name="Date Placeholder 12"/>
          <p:cNvSpPr>
            <a:spLocks noGrp="1" noChangeArrowheads="1"/>
          </p:cNvSpPr>
          <p:nvPr>
            <p:ph type="dt" sz="half" idx="2"/>
          </p:nvPr>
        </p:nvSpPr>
        <p:spPr bwMode="auto">
          <a:xfrm>
            <a:off x="5795963" y="6265863"/>
            <a:ext cx="12969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atin typeface="Arial" pitchFamily="34" charset="0"/>
                <a:cs typeface="Arial" pitchFamily="34" charset="0"/>
              </a:defRPr>
            </a:lvl1pPr>
          </a:lstStyle>
          <a:p>
            <a:pPr>
              <a:defRPr/>
            </a:pPr>
            <a:endParaRPr lang="en-ZA" dirty="0"/>
          </a:p>
        </p:txBody>
      </p:sp>
    </p:spTree>
    <p:extLst>
      <p:ext uri="{BB962C8B-B14F-4D97-AF65-F5344CB8AC3E}">
        <p14:creationId xmlns:p14="http://schemas.microsoft.com/office/powerpoint/2010/main" val="3020679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Content">
    <p:spTree>
      <p:nvGrpSpPr>
        <p:cNvPr id="1" name=""/>
        <p:cNvGrpSpPr/>
        <p:nvPr/>
      </p:nvGrpSpPr>
      <p:grpSpPr>
        <a:xfrm>
          <a:off x="0" y="0"/>
          <a:ext cx="0" cy="0"/>
          <a:chOff x="0" y="0"/>
          <a:chExt cx="0" cy="0"/>
        </a:xfrm>
      </p:grpSpPr>
      <p:sp>
        <p:nvSpPr>
          <p:cNvPr id="7" name="Line 7"/>
          <p:cNvSpPr>
            <a:spLocks noChangeShapeType="1"/>
          </p:cNvSpPr>
          <p:nvPr userDrawn="1"/>
        </p:nvSpPr>
        <p:spPr bwMode="auto">
          <a:xfrm>
            <a:off x="468313" y="836613"/>
            <a:ext cx="7272337"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a:p>
        </p:txBody>
      </p:sp>
      <p:pic>
        <p:nvPicPr>
          <p:cNvPr id="8" name="Picture 8" descr="logo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56550" y="275878"/>
            <a:ext cx="73025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Line 9"/>
          <p:cNvSpPr>
            <a:spLocks noChangeShapeType="1"/>
          </p:cNvSpPr>
          <p:nvPr userDrawn="1"/>
        </p:nvSpPr>
        <p:spPr bwMode="auto">
          <a:xfrm>
            <a:off x="503238" y="155575"/>
            <a:ext cx="8207375"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a:p>
        </p:txBody>
      </p:sp>
      <p:sp>
        <p:nvSpPr>
          <p:cNvPr id="5" name="Footer Placeholder 10"/>
          <p:cNvSpPr>
            <a:spLocks noGrp="1" noChangeArrowheads="1"/>
          </p:cNvSpPr>
          <p:nvPr>
            <p:ph type="ftr" sz="quarter" idx="3"/>
          </p:nvPr>
        </p:nvSpPr>
        <p:spPr bwMode="auto">
          <a:xfrm>
            <a:off x="7154863" y="6265863"/>
            <a:ext cx="10223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Arial" pitchFamily="34" charset="0"/>
                <a:cs typeface="Arial" pitchFamily="34" charset="0"/>
              </a:defRPr>
            </a:lvl1pPr>
          </a:lstStyle>
          <a:p>
            <a:pPr>
              <a:defRPr/>
            </a:pPr>
            <a:endParaRPr lang="en-ZA" dirty="0"/>
          </a:p>
        </p:txBody>
      </p:sp>
      <p:sp>
        <p:nvSpPr>
          <p:cNvPr id="6" name="Slide Number Placeholder 11"/>
          <p:cNvSpPr>
            <a:spLocks noGrp="1" noChangeArrowheads="1"/>
          </p:cNvSpPr>
          <p:nvPr>
            <p:ph type="sldNum" sz="quarter" idx="4"/>
          </p:nvPr>
        </p:nvSpPr>
        <p:spPr bwMode="auto">
          <a:xfrm>
            <a:off x="8243888" y="6265863"/>
            <a:ext cx="6937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atin typeface="Arial" pitchFamily="34" charset="0"/>
                <a:cs typeface="Arial" pitchFamily="34" charset="0"/>
              </a:defRPr>
            </a:lvl1pPr>
          </a:lstStyle>
          <a:p>
            <a:pPr>
              <a:defRPr/>
            </a:pPr>
            <a:fld id="{19832047-2EFD-4E57-A1AA-986DDB11FA02}" type="slidenum">
              <a:rPr lang="en-ZA" smtClean="0"/>
              <a:pPr>
                <a:defRPr/>
              </a:pPr>
              <a:t>‹#›</a:t>
            </a:fld>
            <a:endParaRPr lang="en-ZA"/>
          </a:p>
        </p:txBody>
      </p:sp>
      <p:sp>
        <p:nvSpPr>
          <p:cNvPr id="10" name="Date Placeholder 12"/>
          <p:cNvSpPr>
            <a:spLocks noGrp="1" noChangeArrowheads="1"/>
          </p:cNvSpPr>
          <p:nvPr>
            <p:ph type="dt" sz="half" idx="2"/>
          </p:nvPr>
        </p:nvSpPr>
        <p:spPr bwMode="auto">
          <a:xfrm>
            <a:off x="5795963" y="6265863"/>
            <a:ext cx="12969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atin typeface="Arial" pitchFamily="34" charset="0"/>
                <a:cs typeface="Arial" pitchFamily="34" charset="0"/>
              </a:defRPr>
            </a:lvl1pPr>
          </a:lstStyle>
          <a:p>
            <a:pPr>
              <a:defRPr/>
            </a:pPr>
            <a:endParaRPr lang="en-ZA" dirty="0"/>
          </a:p>
        </p:txBody>
      </p:sp>
    </p:spTree>
    <p:extLst>
      <p:ext uri="{BB962C8B-B14F-4D97-AF65-F5344CB8AC3E}">
        <p14:creationId xmlns:p14="http://schemas.microsoft.com/office/powerpoint/2010/main" val="3472210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07704" y="2419795"/>
            <a:ext cx="5328592" cy="21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8" name="Footer Placeholder 10"/>
          <p:cNvSpPr>
            <a:spLocks noGrp="1" noChangeArrowheads="1"/>
          </p:cNvSpPr>
          <p:nvPr>
            <p:ph type="ftr" sz="quarter" idx="3"/>
          </p:nvPr>
        </p:nvSpPr>
        <p:spPr bwMode="auto">
          <a:xfrm>
            <a:off x="7154863" y="6265863"/>
            <a:ext cx="10223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latin typeface="Arial" pitchFamily="34" charset="0"/>
                <a:cs typeface="Arial" pitchFamily="34" charset="0"/>
              </a:defRPr>
            </a:lvl1pPr>
          </a:lstStyle>
          <a:p>
            <a:pPr>
              <a:defRPr/>
            </a:pPr>
            <a:endParaRPr lang="en-ZA" dirty="0"/>
          </a:p>
        </p:txBody>
      </p:sp>
      <p:sp>
        <p:nvSpPr>
          <p:cNvPr id="9" name="Slide Number Placeholder 11"/>
          <p:cNvSpPr>
            <a:spLocks noGrp="1" noChangeArrowheads="1"/>
          </p:cNvSpPr>
          <p:nvPr>
            <p:ph type="sldNum" sz="quarter" idx="4"/>
          </p:nvPr>
        </p:nvSpPr>
        <p:spPr bwMode="auto">
          <a:xfrm>
            <a:off x="8243888" y="6265863"/>
            <a:ext cx="6937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pitchFamily="34" charset="0"/>
                <a:cs typeface="Arial" pitchFamily="34" charset="0"/>
              </a:defRPr>
            </a:lvl1pPr>
          </a:lstStyle>
          <a:p>
            <a:pPr>
              <a:defRPr/>
            </a:pPr>
            <a:fld id="{19832047-2EFD-4E57-A1AA-986DDB11FA02}" type="slidenum">
              <a:rPr lang="en-ZA" smtClean="0"/>
              <a:pPr>
                <a:defRPr/>
              </a:pPr>
              <a:t>‹#›</a:t>
            </a:fld>
            <a:endParaRPr lang="en-ZA"/>
          </a:p>
        </p:txBody>
      </p:sp>
      <p:sp>
        <p:nvSpPr>
          <p:cNvPr id="10" name="Date Placeholder 12"/>
          <p:cNvSpPr>
            <a:spLocks noGrp="1" noChangeArrowheads="1"/>
          </p:cNvSpPr>
          <p:nvPr>
            <p:ph type="dt" sz="half" idx="2"/>
          </p:nvPr>
        </p:nvSpPr>
        <p:spPr bwMode="auto">
          <a:xfrm>
            <a:off x="5795963" y="6265863"/>
            <a:ext cx="12969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pitchFamily="34" charset="0"/>
                <a:cs typeface="Arial" pitchFamily="34" charset="0"/>
              </a:defRPr>
            </a:lvl1pPr>
          </a:lstStyle>
          <a:p>
            <a:pPr>
              <a:defRPr/>
            </a:pPr>
            <a:endParaRPr lang="en-ZA" dirty="0"/>
          </a:p>
        </p:txBody>
      </p:sp>
      <p:pic>
        <p:nvPicPr>
          <p:cNvPr id="11"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852" y="-7585"/>
            <a:ext cx="9154664" cy="15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5166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10" descr="foote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0" y="6243638"/>
            <a:ext cx="6372225"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ooter Placeholder 10"/>
          <p:cNvSpPr>
            <a:spLocks noGrp="1" noChangeArrowheads="1"/>
          </p:cNvSpPr>
          <p:nvPr>
            <p:ph type="ftr" sz="quarter" idx="3"/>
          </p:nvPr>
        </p:nvSpPr>
        <p:spPr bwMode="auto">
          <a:xfrm>
            <a:off x="7154863" y="6265863"/>
            <a:ext cx="10223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Arial" pitchFamily="34" charset="0"/>
                <a:cs typeface="Arial" pitchFamily="34" charset="0"/>
              </a:defRPr>
            </a:lvl1pPr>
          </a:lstStyle>
          <a:p>
            <a:pPr>
              <a:defRPr/>
            </a:pPr>
            <a:endParaRPr lang="en-ZA" dirty="0"/>
          </a:p>
        </p:txBody>
      </p:sp>
      <p:sp>
        <p:nvSpPr>
          <p:cNvPr id="12" name="Slide Number Placeholder 11"/>
          <p:cNvSpPr>
            <a:spLocks noGrp="1" noChangeArrowheads="1"/>
          </p:cNvSpPr>
          <p:nvPr>
            <p:ph type="sldNum" sz="quarter" idx="4"/>
          </p:nvPr>
        </p:nvSpPr>
        <p:spPr bwMode="auto">
          <a:xfrm>
            <a:off x="8243888" y="6265863"/>
            <a:ext cx="69373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atin typeface="Arial" pitchFamily="34" charset="0"/>
                <a:cs typeface="Arial" pitchFamily="34" charset="0"/>
              </a:defRPr>
            </a:lvl1pPr>
          </a:lstStyle>
          <a:p>
            <a:pPr>
              <a:defRPr/>
            </a:pPr>
            <a:fld id="{19832047-2EFD-4E57-A1AA-986DDB11FA02}" type="slidenum">
              <a:rPr lang="en-ZA" smtClean="0"/>
              <a:pPr>
                <a:defRPr/>
              </a:pPr>
              <a:t>‹#›</a:t>
            </a:fld>
            <a:endParaRPr lang="en-ZA"/>
          </a:p>
        </p:txBody>
      </p:sp>
      <p:sp>
        <p:nvSpPr>
          <p:cNvPr id="13" name="Date Placeholder 12"/>
          <p:cNvSpPr>
            <a:spLocks noGrp="1" noChangeArrowheads="1"/>
          </p:cNvSpPr>
          <p:nvPr>
            <p:ph type="dt" sz="half" idx="2"/>
          </p:nvPr>
        </p:nvSpPr>
        <p:spPr bwMode="auto">
          <a:xfrm>
            <a:off x="5795963" y="6265863"/>
            <a:ext cx="12969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atin typeface="Arial" pitchFamily="34" charset="0"/>
                <a:cs typeface="Arial" pitchFamily="34" charset="0"/>
              </a:defRPr>
            </a:lvl1pPr>
          </a:lstStyle>
          <a:p>
            <a:pPr>
              <a:defRPr/>
            </a:pPr>
            <a:endParaRPr lang="en-ZA" dirty="0"/>
          </a:p>
        </p:txBody>
      </p:sp>
    </p:spTree>
    <p:extLst>
      <p:ext uri="{BB962C8B-B14F-4D97-AF65-F5344CB8AC3E}">
        <p14:creationId xmlns:p14="http://schemas.microsoft.com/office/powerpoint/2010/main" val="2248068814"/>
      </p:ext>
    </p:extLst>
  </p:cSld>
  <p:clrMap bg1="lt1" tx1="dk1" bg2="lt2" tx2="dk2" accent1="accent1" accent2="accent2" accent3="accent3" accent4="accent4" accent5="accent5" accent6="accent6" hlink="hlink" folHlink="folHlink"/>
  <p:sldLayoutIdLst>
    <p:sldLayoutId id="2147483659" r:id="rId1"/>
    <p:sldLayoutId id="2147483656" r:id="rId2"/>
    <p:sldLayoutId id="2147483650" r:id="rId3"/>
    <p:sldLayoutId id="2147483654" r:id="rId4"/>
    <p:sldLayoutId id="2147483655" r:id="rId5"/>
    <p:sldLayoutId id="2147483657"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996952"/>
            <a:ext cx="7997080" cy="1296144"/>
          </a:xfrm>
        </p:spPr>
        <p:txBody>
          <a:bodyPr/>
          <a:lstStyle/>
          <a:p>
            <a:r>
              <a:rPr lang="en-US" sz="3600" dirty="0" smtClean="0"/>
              <a:t>The relevance of the </a:t>
            </a:r>
            <a:r>
              <a:rPr lang="en-US" sz="3600" dirty="0" err="1" smtClean="0"/>
              <a:t>SolTrain</a:t>
            </a:r>
            <a:r>
              <a:rPr lang="en-US" sz="3600" dirty="0" smtClean="0"/>
              <a:t> Program</a:t>
            </a:r>
            <a:r>
              <a:rPr lang="en-ZA" dirty="0" smtClean="0"/>
              <a:t> </a:t>
            </a:r>
            <a:endParaRPr lang="en-ZA" sz="3200" dirty="0"/>
          </a:p>
        </p:txBody>
      </p:sp>
      <p:sp>
        <p:nvSpPr>
          <p:cNvPr id="6" name="TextBox 5"/>
          <p:cNvSpPr txBox="1"/>
          <p:nvPr/>
        </p:nvSpPr>
        <p:spPr>
          <a:xfrm>
            <a:off x="6012160" y="5589240"/>
            <a:ext cx="2359364" cy="461665"/>
          </a:xfrm>
          <a:prstGeom prst="rect">
            <a:avLst/>
          </a:prstGeom>
          <a:noFill/>
        </p:spPr>
        <p:txBody>
          <a:bodyPr wrap="none" rtlCol="0">
            <a:spAutoFit/>
          </a:bodyPr>
          <a:lstStyle/>
          <a:p>
            <a:r>
              <a:rPr lang="en-ZA" sz="2400" b="1" dirty="0" smtClean="0">
                <a:solidFill>
                  <a:srgbClr val="008000"/>
                </a:solidFill>
              </a:rPr>
              <a:t>Thembakazi Mali</a:t>
            </a:r>
            <a:endParaRPr lang="en-ZA" sz="2400" b="1" dirty="0">
              <a:solidFill>
                <a:srgbClr val="008000"/>
              </a:solidFill>
            </a:endParaRPr>
          </a:p>
        </p:txBody>
      </p:sp>
      <p:sp>
        <p:nvSpPr>
          <p:cNvPr id="7" name="Rectangle 6"/>
          <p:cNvSpPr/>
          <p:nvPr/>
        </p:nvSpPr>
        <p:spPr>
          <a:xfrm>
            <a:off x="755576" y="1556792"/>
            <a:ext cx="3960440" cy="523220"/>
          </a:xfrm>
          <a:prstGeom prst="rect">
            <a:avLst/>
          </a:prstGeom>
        </p:spPr>
        <p:txBody>
          <a:bodyPr wrap="square">
            <a:spAutoFit/>
          </a:bodyPr>
          <a:lstStyle/>
          <a:p>
            <a:r>
              <a:rPr lang="en-US" sz="1400" dirty="0" smtClean="0">
                <a:solidFill>
                  <a:schemeClr val="tx1">
                    <a:lumMod val="50000"/>
                    <a:lumOff val="50000"/>
                  </a:schemeClr>
                </a:solidFill>
              </a:rPr>
              <a:t>A  corporation established under Section 7 of the</a:t>
            </a:r>
          </a:p>
          <a:p>
            <a:r>
              <a:rPr lang="en-US" sz="1400" dirty="0" smtClean="0">
                <a:solidFill>
                  <a:schemeClr val="tx1">
                    <a:lumMod val="50000"/>
                    <a:lumOff val="50000"/>
                  </a:schemeClr>
                </a:solidFill>
              </a:rPr>
              <a:t>National Energy Act, 2008 (Act No. 34 of 2008)</a:t>
            </a:r>
            <a:endParaRPr lang="en-US" sz="1400" dirty="0">
              <a:solidFill>
                <a:schemeClr val="tx1">
                  <a:lumMod val="50000"/>
                  <a:lumOff val="50000"/>
                </a:schemeClr>
              </a:solidFill>
            </a:endParaRPr>
          </a:p>
        </p:txBody>
      </p:sp>
    </p:spTree>
    <p:extLst>
      <p:ext uri="{BB962C8B-B14F-4D97-AF65-F5344CB8AC3E}">
        <p14:creationId xmlns:p14="http://schemas.microsoft.com/office/powerpoint/2010/main" val="2002080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95288" y="1"/>
            <a:ext cx="7201048" cy="836712"/>
          </a:xfrm>
        </p:spPr>
        <p:txBody>
          <a:bodyPr/>
          <a:lstStyle/>
          <a:p>
            <a:r>
              <a:rPr lang="en-ZA" altLang="en-US" sz="3200" b="1" dirty="0" smtClean="0">
                <a:latin typeface="+mj-lt"/>
              </a:rPr>
              <a:t>Recommendations to increase uptake</a:t>
            </a:r>
          </a:p>
        </p:txBody>
      </p:sp>
      <p:sp>
        <p:nvSpPr>
          <p:cNvPr id="15363" name="Content Placeholder 2"/>
          <p:cNvSpPr>
            <a:spLocks noGrp="1"/>
          </p:cNvSpPr>
          <p:nvPr>
            <p:ph idx="1"/>
          </p:nvPr>
        </p:nvSpPr>
        <p:spPr>
          <a:xfrm>
            <a:off x="327025" y="836713"/>
            <a:ext cx="8405813" cy="5378350"/>
          </a:xfrm>
        </p:spPr>
        <p:txBody>
          <a:bodyPr/>
          <a:lstStyle/>
          <a:p>
            <a:pPr lvl="1" eaLnBrk="1" hangingPunct="1">
              <a:buFont typeface="Arial" panose="020B0604020202020204" pitchFamily="34" charset="0"/>
              <a:buChar char="•"/>
            </a:pPr>
            <a:endParaRPr lang="en-US" altLang="en-US" sz="1600" dirty="0" smtClean="0"/>
          </a:p>
          <a:p>
            <a:pPr lvl="1" eaLnBrk="1" hangingPunct="1">
              <a:buFont typeface="Arial" panose="020B0604020202020204" pitchFamily="34" charset="0"/>
              <a:buChar char="•"/>
            </a:pPr>
            <a:r>
              <a:rPr lang="en-US" altLang="en-US" sz="2000" dirty="0" smtClean="0">
                <a:latin typeface="+mn-lt"/>
              </a:rPr>
              <a:t>Policy, targets, regulation and legislative support</a:t>
            </a:r>
          </a:p>
          <a:p>
            <a:pPr lvl="2" eaLnBrk="1" hangingPunct="1">
              <a:buFontTx/>
              <a:buChar char="•"/>
            </a:pPr>
            <a:r>
              <a:rPr lang="en-US" altLang="en-US" dirty="0" smtClean="0">
                <a:latin typeface="+mn-lt"/>
              </a:rPr>
              <a:t>Incentives needed to stimulate uptake, mandatory inclusion in buildings (gas heating, heat pumps)</a:t>
            </a:r>
          </a:p>
          <a:p>
            <a:pPr lvl="2" eaLnBrk="1" hangingPunct="1">
              <a:buFontTx/>
              <a:buChar char="•"/>
            </a:pPr>
            <a:r>
              <a:rPr lang="en-US" altLang="en-US" dirty="0" smtClean="0">
                <a:latin typeface="+mn-lt"/>
              </a:rPr>
              <a:t>Appliance labeling</a:t>
            </a:r>
          </a:p>
          <a:p>
            <a:pPr lvl="1" eaLnBrk="1" hangingPunct="1">
              <a:buFont typeface="Arial" panose="020B0604020202020204" pitchFamily="34" charset="0"/>
              <a:buChar char="•"/>
            </a:pPr>
            <a:r>
              <a:rPr lang="en-US" altLang="en-US" sz="2000" dirty="0" smtClean="0">
                <a:latin typeface="+mn-lt"/>
              </a:rPr>
              <a:t>Financing mechanisms </a:t>
            </a:r>
          </a:p>
          <a:p>
            <a:pPr lvl="2" eaLnBrk="1" hangingPunct="1">
              <a:buFontTx/>
              <a:buChar char="•"/>
            </a:pPr>
            <a:r>
              <a:rPr lang="en-US" altLang="en-US" dirty="0" smtClean="0">
                <a:latin typeface="+mn-lt"/>
              </a:rPr>
              <a:t>Establish RE financial  institutions or  have innovative financing models</a:t>
            </a:r>
          </a:p>
          <a:p>
            <a:pPr lvl="2" eaLnBrk="1" hangingPunct="1">
              <a:buFontTx/>
              <a:buChar char="•"/>
            </a:pPr>
            <a:r>
              <a:rPr lang="en-US" altLang="en-US" dirty="0" smtClean="0">
                <a:latin typeface="+mn-lt"/>
              </a:rPr>
              <a:t>Introduction of tax incentives to consumers</a:t>
            </a:r>
          </a:p>
          <a:p>
            <a:pPr lvl="1" eaLnBrk="1" hangingPunct="1">
              <a:buFont typeface="Arial" panose="020B0604020202020204" pitchFamily="34" charset="0"/>
              <a:buChar char="•"/>
            </a:pPr>
            <a:r>
              <a:rPr lang="en-US" altLang="en-US" sz="2000" dirty="0" smtClean="0">
                <a:latin typeface="+mn-lt"/>
              </a:rPr>
              <a:t>Quality assurance and market assurance</a:t>
            </a:r>
          </a:p>
          <a:p>
            <a:pPr lvl="2" eaLnBrk="1" hangingPunct="1">
              <a:buFontTx/>
              <a:buChar char="•"/>
            </a:pPr>
            <a:r>
              <a:rPr lang="en-US" altLang="en-US" dirty="0" smtClean="0">
                <a:latin typeface="+mn-lt"/>
              </a:rPr>
              <a:t>Adoption of component testing</a:t>
            </a:r>
          </a:p>
          <a:p>
            <a:pPr lvl="2" eaLnBrk="1" hangingPunct="1">
              <a:buFontTx/>
              <a:buChar char="•"/>
            </a:pPr>
            <a:r>
              <a:rPr lang="en-US" altLang="en-US" dirty="0" smtClean="0">
                <a:latin typeface="+mn-lt"/>
              </a:rPr>
              <a:t>International standards adapted to SA conditions and testing done not only at SABS but at outsourced to accredited testing facilities</a:t>
            </a:r>
          </a:p>
          <a:p>
            <a:pPr lvl="2" eaLnBrk="1" hangingPunct="1">
              <a:buFontTx/>
              <a:buChar char="•"/>
            </a:pPr>
            <a:r>
              <a:rPr lang="en-US" altLang="en-US" dirty="0" smtClean="0">
                <a:latin typeface="+mn-lt"/>
              </a:rPr>
              <a:t>Training skills increased to meet demand</a:t>
            </a:r>
          </a:p>
          <a:p>
            <a:pPr lvl="2" eaLnBrk="1" hangingPunct="1">
              <a:buFontTx/>
              <a:buChar char="•"/>
            </a:pPr>
            <a:endParaRPr lang="en-US" altLang="en-US" sz="1600" dirty="0" smtClean="0">
              <a:latin typeface="+mn-lt"/>
            </a:endParaRPr>
          </a:p>
          <a:p>
            <a:pPr lvl="1" eaLnBrk="1" hangingPunct="1">
              <a:buFont typeface="Arial" panose="020B0604020202020204" pitchFamily="34" charset="0"/>
              <a:buChar char="•"/>
            </a:pPr>
            <a:endParaRPr lang="en-US" altLang="en-US" sz="1600" dirty="0" smtClean="0"/>
          </a:p>
          <a:p>
            <a:pPr lvl="1" eaLnBrk="1" hangingPunct="1">
              <a:buFont typeface="Arial" panose="020B0604020202020204" pitchFamily="34" charset="0"/>
              <a:buChar char="•"/>
            </a:pPr>
            <a:endParaRPr lang="en-US" altLang="en-US" sz="1600" dirty="0" smtClean="0"/>
          </a:p>
        </p:txBody>
      </p:sp>
      <p:sp>
        <p:nvSpPr>
          <p:cNvPr id="4" name="Slide Number Placeholder 3"/>
          <p:cNvSpPr>
            <a:spLocks noGrp="1"/>
          </p:cNvSpPr>
          <p:nvPr>
            <p:ph type="sldNum" sz="quarter" idx="4294967295"/>
          </p:nvPr>
        </p:nvSpPr>
        <p:spPr>
          <a:xfrm>
            <a:off x="8459788" y="6367463"/>
            <a:ext cx="287337" cy="215900"/>
          </a:xfrm>
          <a:prstGeom prst="rect">
            <a:avLst/>
          </a:prstGeom>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C8CF366-0C0F-4ECE-9232-6AED2A46B90D}" type="slidenum">
              <a:rPr lang="en-GB" altLang="en-US" sz="800">
                <a:latin typeface="Arial" panose="020B0604020202020204" pitchFamily="34" charset="0"/>
              </a:rPr>
              <a:pPr eaLnBrk="1" hangingPunct="1"/>
              <a:t>10</a:t>
            </a:fld>
            <a:endParaRPr lang="en-GB" altLang="en-US" sz="800">
              <a:latin typeface="Arial" panose="020B0604020202020204" pitchFamily="34" charset="0"/>
            </a:endParaRPr>
          </a:p>
        </p:txBody>
      </p:sp>
    </p:spTree>
    <p:extLst>
      <p:ext uri="{BB962C8B-B14F-4D97-AF65-F5344CB8AC3E}">
        <p14:creationId xmlns:p14="http://schemas.microsoft.com/office/powerpoint/2010/main" val="1166212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5288" y="188641"/>
            <a:ext cx="6336952" cy="648072"/>
          </a:xfrm>
        </p:spPr>
        <p:txBody>
          <a:bodyPr/>
          <a:lstStyle/>
          <a:p>
            <a:pPr lvl="1" eaLnBrk="1" hangingPunct="1"/>
            <a:r>
              <a:rPr lang="en-US" altLang="en-US" sz="3200" b="1" dirty="0" smtClean="0">
                <a:solidFill>
                  <a:srgbClr val="00B050"/>
                </a:solidFill>
                <a:latin typeface="+mj-lt"/>
                <a:cs typeface="Arial" panose="020B0604020202020204" pitchFamily="34" charset="0"/>
              </a:rPr>
              <a:t>SOLTRAIN</a:t>
            </a:r>
          </a:p>
        </p:txBody>
      </p:sp>
      <p:sp>
        <p:nvSpPr>
          <p:cNvPr id="13315" name="Content Placeholder 2"/>
          <p:cNvSpPr>
            <a:spLocks noGrp="1"/>
          </p:cNvSpPr>
          <p:nvPr>
            <p:ph idx="1"/>
          </p:nvPr>
        </p:nvSpPr>
        <p:spPr>
          <a:xfrm>
            <a:off x="107504" y="908720"/>
            <a:ext cx="8475914" cy="4887143"/>
          </a:xfrm>
        </p:spPr>
        <p:txBody>
          <a:bodyPr/>
          <a:lstStyle/>
          <a:p>
            <a:pPr marL="457200" lvl="1" indent="0">
              <a:buNone/>
            </a:pPr>
            <a:r>
              <a:rPr lang="en-US" altLang="en-US" sz="1600" dirty="0" smtClean="0"/>
              <a:t>  	         </a:t>
            </a:r>
          </a:p>
          <a:p>
            <a:pPr lvl="2" eaLnBrk="1" hangingPunct="1">
              <a:buFontTx/>
              <a:buNone/>
            </a:pPr>
            <a:endParaRPr lang="en-ZA" altLang="en-US" sz="1600" dirty="0" smtClean="0">
              <a:latin typeface="+mn-lt"/>
            </a:endParaRPr>
          </a:p>
          <a:p>
            <a:pPr lvl="2" eaLnBrk="1" hangingPunct="1">
              <a:buFontTx/>
              <a:buNone/>
            </a:pPr>
            <a:endParaRPr lang="en-ZA" altLang="en-US" sz="1600" dirty="0">
              <a:latin typeface="+mn-lt"/>
            </a:endParaRPr>
          </a:p>
          <a:p>
            <a:pPr lvl="2" eaLnBrk="1" hangingPunct="1">
              <a:buFontTx/>
              <a:buNone/>
            </a:pPr>
            <a:r>
              <a:rPr lang="en-ZA" altLang="en-US" dirty="0" smtClean="0">
                <a:latin typeface="+mn-lt"/>
              </a:rPr>
              <a:t>Southern African Solar Thermal Training and Demonstration Initiative SOLTRAIN is currently facilitating knowledge transfer and promoting the adoption of this technology within the South Africa and some neighbouring countries (Namibia, Lesotho, Botswana and Zimbabwe).  One of the most important objectives is </a:t>
            </a:r>
            <a:r>
              <a:rPr lang="en-US" dirty="0" smtClean="0">
                <a:latin typeface="+mn-lt"/>
              </a:rPr>
              <a:t>building </a:t>
            </a:r>
            <a:r>
              <a:rPr lang="en-US" dirty="0">
                <a:latin typeface="+mn-lt"/>
              </a:rPr>
              <a:t>up training capacities in the participating countries </a:t>
            </a:r>
            <a:r>
              <a:rPr lang="en-US" dirty="0" smtClean="0">
                <a:latin typeface="+mn-lt"/>
              </a:rPr>
              <a:t>and </a:t>
            </a:r>
            <a:r>
              <a:rPr lang="en-US" dirty="0">
                <a:latin typeface="+mn-lt"/>
              </a:rPr>
              <a:t>the improvement </a:t>
            </a:r>
            <a:r>
              <a:rPr lang="en-US" dirty="0" smtClean="0">
                <a:latin typeface="+mn-lt"/>
              </a:rPr>
              <a:t>of </a:t>
            </a:r>
            <a:r>
              <a:rPr lang="en-US" dirty="0">
                <a:latin typeface="+mn-lt"/>
              </a:rPr>
              <a:t>the quality, performance and lifetime of solar thermal systems.</a:t>
            </a:r>
            <a:endParaRPr lang="en-ZA" altLang="en-US" dirty="0" smtClean="0">
              <a:latin typeface="+mn-lt"/>
            </a:endParaRPr>
          </a:p>
          <a:p>
            <a:pPr lvl="2" eaLnBrk="1" hangingPunct="1"/>
            <a:endParaRPr lang="en-US" altLang="en-US" sz="1600" dirty="0" smtClean="0"/>
          </a:p>
          <a:p>
            <a:pPr lvl="1" eaLnBrk="1" hangingPunct="1"/>
            <a:endParaRPr lang="en-US" altLang="en-US" sz="1600" dirty="0" smtClean="0"/>
          </a:p>
        </p:txBody>
      </p:sp>
      <p:sp>
        <p:nvSpPr>
          <p:cNvPr id="4" name="Slide Number Placeholder 3"/>
          <p:cNvSpPr>
            <a:spLocks noGrp="1"/>
          </p:cNvSpPr>
          <p:nvPr>
            <p:ph type="sldNum" sz="quarter" idx="4294967295"/>
          </p:nvPr>
        </p:nvSpPr>
        <p:spPr>
          <a:xfrm>
            <a:off x="8459788" y="6367463"/>
            <a:ext cx="287337" cy="215900"/>
          </a:xfrm>
          <a:prstGeom prst="rect">
            <a:avLst/>
          </a:prstGeom>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73ECD36-308F-4029-8CC1-AC69471F0ADF}" type="slidenum">
              <a:rPr lang="en-GB" altLang="en-US" sz="800">
                <a:latin typeface="Arial" panose="020B0604020202020204" pitchFamily="34" charset="0"/>
              </a:rPr>
              <a:pPr eaLnBrk="1" hangingPunct="1"/>
              <a:t>11</a:t>
            </a:fld>
            <a:endParaRPr lang="en-GB" altLang="en-US" sz="800">
              <a:latin typeface="Arial" panose="020B0604020202020204" pitchFamily="34" charset="0"/>
            </a:endParaRPr>
          </a:p>
        </p:txBody>
      </p:sp>
    </p:spTree>
    <p:extLst>
      <p:ext uri="{BB962C8B-B14F-4D97-AF65-F5344CB8AC3E}">
        <p14:creationId xmlns:p14="http://schemas.microsoft.com/office/powerpoint/2010/main" val="3162405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431800"/>
          </a:xfrm>
        </p:spPr>
        <p:txBody>
          <a:bodyPr/>
          <a:lstStyle/>
          <a:p>
            <a:r>
              <a:rPr lang="en-ZA" b="1" dirty="0" smtClean="0">
                <a:latin typeface="+mj-lt"/>
              </a:rPr>
              <a:t>Relevance</a:t>
            </a:r>
            <a:endParaRPr lang="en-ZA" b="1" dirty="0">
              <a:latin typeface="+mj-lt"/>
            </a:endParaRPr>
          </a:p>
        </p:txBody>
      </p:sp>
      <p:sp>
        <p:nvSpPr>
          <p:cNvPr id="3" name="Content Placeholder 2"/>
          <p:cNvSpPr>
            <a:spLocks noGrp="1"/>
          </p:cNvSpPr>
          <p:nvPr>
            <p:ph idx="1"/>
          </p:nvPr>
        </p:nvSpPr>
        <p:spPr>
          <a:xfrm>
            <a:off x="457200" y="980728"/>
            <a:ext cx="8095928" cy="5400600"/>
          </a:xfrm>
        </p:spPr>
        <p:txBody>
          <a:bodyPr/>
          <a:lstStyle/>
          <a:p>
            <a:pPr marL="285750" lvl="1">
              <a:spcAft>
                <a:spcPts val="0"/>
              </a:spcAft>
              <a:buClr>
                <a:srgbClr val="C00000"/>
              </a:buClr>
              <a:buFont typeface="Webdings" pitchFamily="18" charset="2"/>
              <a:buChar char=""/>
            </a:pPr>
            <a:r>
              <a:rPr lang="en-ZA" b="1" dirty="0" smtClean="0">
                <a:latin typeface="+mn-lt"/>
              </a:rPr>
              <a:t>Technology Roadmap:</a:t>
            </a:r>
            <a:endParaRPr lang="en-ZA" b="1" dirty="0">
              <a:latin typeface="+mn-lt"/>
            </a:endParaRPr>
          </a:p>
          <a:p>
            <a:pPr lvl="1">
              <a:spcAft>
                <a:spcPts val="0"/>
              </a:spcAft>
            </a:pPr>
            <a:r>
              <a:rPr lang="en-ZA" dirty="0" smtClean="0">
                <a:latin typeface="+mn-lt"/>
              </a:rPr>
              <a:t>Plan for better roll out </a:t>
            </a:r>
            <a:endParaRPr lang="en-ZA" dirty="0">
              <a:latin typeface="+mn-lt"/>
            </a:endParaRPr>
          </a:p>
          <a:p>
            <a:pPr lvl="1">
              <a:spcAft>
                <a:spcPts val="0"/>
              </a:spcAft>
            </a:pPr>
            <a:r>
              <a:rPr lang="en-US" dirty="0" smtClean="0">
                <a:latin typeface="+mn-lt"/>
              </a:rPr>
              <a:t>Value Chain identification</a:t>
            </a:r>
            <a:endParaRPr lang="en-ZA" dirty="0">
              <a:latin typeface="+mn-lt"/>
            </a:endParaRPr>
          </a:p>
          <a:p>
            <a:pPr lvl="1">
              <a:spcAft>
                <a:spcPts val="0"/>
              </a:spcAft>
            </a:pPr>
            <a:r>
              <a:rPr lang="en-ZA" dirty="0" smtClean="0">
                <a:latin typeface="+mn-lt"/>
              </a:rPr>
              <a:t>Policy recommendations</a:t>
            </a:r>
            <a:endParaRPr lang="en-ZA" dirty="0">
              <a:latin typeface="+mn-lt"/>
            </a:endParaRPr>
          </a:p>
          <a:p>
            <a:r>
              <a:rPr lang="en-ZA" dirty="0" smtClean="0">
                <a:latin typeface="+mn-lt"/>
              </a:rPr>
              <a:t>Industry Support </a:t>
            </a:r>
          </a:p>
          <a:p>
            <a:r>
              <a:rPr lang="en-ZA" dirty="0" smtClean="0">
                <a:latin typeface="+mn-lt"/>
              </a:rPr>
              <a:t>Skills Development</a:t>
            </a:r>
          </a:p>
          <a:p>
            <a:r>
              <a:rPr lang="en-US" dirty="0" smtClean="0">
                <a:latin typeface="+mn-lt"/>
              </a:rPr>
              <a:t>Awareness raising</a:t>
            </a:r>
          </a:p>
          <a:p>
            <a:r>
              <a:rPr lang="en-US" dirty="0" smtClean="0">
                <a:latin typeface="+mn-lt"/>
              </a:rPr>
              <a:t>Reliable data</a:t>
            </a:r>
          </a:p>
          <a:p>
            <a:endParaRPr lang="en-US" dirty="0">
              <a:latin typeface="+mn-lt"/>
            </a:endParaRPr>
          </a:p>
          <a:p>
            <a:pPr marL="0" indent="0">
              <a:buNone/>
            </a:pPr>
            <a:r>
              <a:rPr lang="en-US" dirty="0" smtClean="0">
                <a:latin typeface="+mn-lt"/>
              </a:rPr>
              <a:t>	</a:t>
            </a:r>
            <a:r>
              <a:rPr lang="en-US" sz="3200" b="1" i="1" dirty="0" err="1" smtClean="0">
                <a:latin typeface="+mn-lt"/>
              </a:rPr>
              <a:t>SolTrain</a:t>
            </a:r>
            <a:r>
              <a:rPr lang="en-US" sz="3200" b="1" i="1" dirty="0" smtClean="0">
                <a:latin typeface="+mn-lt"/>
              </a:rPr>
              <a:t> supports our recommendations</a:t>
            </a:r>
            <a:endParaRPr lang="en-ZA" sz="3200" b="1" i="1" dirty="0" smtClean="0">
              <a:latin typeface="+mn-lt"/>
            </a:endParaRPr>
          </a:p>
        </p:txBody>
      </p:sp>
    </p:spTree>
    <p:extLst>
      <p:ext uri="{BB962C8B-B14F-4D97-AF65-F5344CB8AC3E}">
        <p14:creationId xmlns:p14="http://schemas.microsoft.com/office/powerpoint/2010/main" val="3538524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7402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9559" y="313899"/>
            <a:ext cx="4867804" cy="542584"/>
          </a:xfrm>
          <a:prstGeom prst="rect">
            <a:avLst/>
          </a:prstGeom>
        </p:spPr>
        <p:txBody>
          <a:bodyPr wrap="square">
            <a:spAutoFit/>
          </a:bodyPr>
          <a:lstStyle/>
          <a:p>
            <a:pPr>
              <a:lnSpc>
                <a:spcPct val="110000"/>
              </a:lnSpc>
              <a:spcAft>
                <a:spcPct val="18000"/>
              </a:spcAft>
            </a:pPr>
            <a:r>
              <a:rPr lang="en-US" sz="2800" b="1" dirty="0" smtClean="0">
                <a:solidFill>
                  <a:srgbClr val="00B050"/>
                </a:solidFill>
                <a:latin typeface="+mj-lt"/>
              </a:rPr>
              <a:t>About SANEDI</a:t>
            </a:r>
            <a:endParaRPr lang="en-US" sz="2800" b="1" dirty="0">
              <a:solidFill>
                <a:srgbClr val="00B050"/>
              </a:solidFill>
              <a:latin typeface="+mj-lt"/>
            </a:endParaRPr>
          </a:p>
        </p:txBody>
      </p:sp>
      <p:sp>
        <p:nvSpPr>
          <p:cNvPr id="4" name="Rectangle 3"/>
          <p:cNvSpPr/>
          <p:nvPr/>
        </p:nvSpPr>
        <p:spPr>
          <a:xfrm>
            <a:off x="559559" y="1146412"/>
            <a:ext cx="8229599" cy="4899803"/>
          </a:xfrm>
          <a:prstGeom prst="rect">
            <a:avLst/>
          </a:prstGeom>
        </p:spPr>
        <p:txBody>
          <a:bodyPr wrap="square">
            <a:spAutoFit/>
          </a:bodyPr>
          <a:lstStyle/>
          <a:p>
            <a:pPr>
              <a:lnSpc>
                <a:spcPct val="110000"/>
              </a:lnSpc>
            </a:pPr>
            <a:r>
              <a:rPr lang="en-ZA" sz="2000" dirty="0" smtClean="0">
                <a:cs typeface="Arial" pitchFamily="34" charset="0"/>
              </a:rPr>
              <a:t>The National Energy Act, No. 34 of 2008 established  the South African National Energy Development Institute (SANEDI) by transferring all the personnel, assets and liabilities of the South African National Energy Research Institute (SANERI), also a wholly owned subsidiary of CEF, and the National Energy Efficiency Agency (NEEA), to SANEDI. </a:t>
            </a:r>
          </a:p>
          <a:p>
            <a:pPr>
              <a:lnSpc>
                <a:spcPct val="110000"/>
              </a:lnSpc>
            </a:pPr>
            <a:endParaRPr lang="en-ZA" sz="2000" dirty="0" smtClean="0">
              <a:cs typeface="Arial" pitchFamily="34" charset="0"/>
            </a:endParaRPr>
          </a:p>
          <a:p>
            <a:pPr>
              <a:lnSpc>
                <a:spcPct val="110000"/>
              </a:lnSpc>
            </a:pPr>
            <a:r>
              <a:rPr lang="en-GB" sz="2000" dirty="0" smtClean="0"/>
              <a:t>The National Energy Act, </a:t>
            </a:r>
            <a:r>
              <a:rPr lang="en-GB" b="1" i="1" dirty="0" smtClean="0">
                <a:solidFill>
                  <a:srgbClr val="C00000"/>
                </a:solidFill>
              </a:rPr>
              <a:t>2008 (Act No. 34 of 2008), Section 7 (2)</a:t>
            </a:r>
            <a:r>
              <a:rPr lang="en-US" b="1" i="1" dirty="0" smtClean="0">
                <a:solidFill>
                  <a:srgbClr val="C00000"/>
                </a:solidFill>
              </a:rPr>
              <a:t> </a:t>
            </a:r>
            <a:r>
              <a:rPr lang="en-GB" b="1" i="1" dirty="0" smtClean="0">
                <a:solidFill>
                  <a:srgbClr val="C00000"/>
                </a:solidFill>
              </a:rPr>
              <a:t>provides for </a:t>
            </a:r>
            <a:r>
              <a:rPr lang="en-GB" sz="2000" dirty="0" smtClean="0"/>
              <a:t>SANEDI</a:t>
            </a:r>
            <a:r>
              <a:rPr lang="en-GB" sz="2400" dirty="0" smtClean="0"/>
              <a:t> </a:t>
            </a:r>
            <a:r>
              <a:rPr lang="en-GB" b="1" i="1" dirty="0" smtClean="0">
                <a:solidFill>
                  <a:srgbClr val="C00000"/>
                </a:solidFill>
              </a:rPr>
              <a:t>to</a:t>
            </a:r>
            <a:r>
              <a:rPr lang="en-GB" sz="1600" dirty="0" smtClean="0"/>
              <a:t> </a:t>
            </a:r>
            <a:r>
              <a:rPr lang="en-GB" sz="2000" dirty="0" smtClean="0"/>
              <a:t>direct, monitor and conduct energy research and development </a:t>
            </a:r>
            <a:r>
              <a:rPr lang="en-GB" b="1" i="1" dirty="0" smtClean="0">
                <a:solidFill>
                  <a:srgbClr val="C00000"/>
                </a:solidFill>
              </a:rPr>
              <a:t>as</a:t>
            </a:r>
            <a:r>
              <a:rPr lang="en-GB" i="1" dirty="0" smtClean="0">
                <a:solidFill>
                  <a:srgbClr val="C00000"/>
                </a:solidFill>
              </a:rPr>
              <a:t> </a:t>
            </a:r>
            <a:r>
              <a:rPr lang="en-GB" b="1" i="1" dirty="0" smtClean="0">
                <a:solidFill>
                  <a:srgbClr val="C00000"/>
                </a:solidFill>
              </a:rPr>
              <a:t>well as undertake measures to</a:t>
            </a:r>
            <a:r>
              <a:rPr lang="en-GB" sz="1600" b="1" i="1" dirty="0" smtClean="0">
                <a:solidFill>
                  <a:srgbClr val="C00000"/>
                </a:solidFill>
              </a:rPr>
              <a:t> </a:t>
            </a:r>
            <a:r>
              <a:rPr lang="en-GB" sz="2000" dirty="0" smtClean="0"/>
              <a:t>promote energy efficiency throughout the economy</a:t>
            </a:r>
            <a:r>
              <a:rPr lang="en-US" sz="1600" dirty="0" smtClean="0"/>
              <a:t>.  </a:t>
            </a:r>
          </a:p>
          <a:p>
            <a:pPr>
              <a:lnSpc>
                <a:spcPct val="110000"/>
              </a:lnSpc>
            </a:pPr>
            <a:endParaRPr lang="en-ZA" sz="2000" dirty="0" smtClean="0">
              <a:cs typeface="Arial" pitchFamily="34" charset="0"/>
            </a:endParaRPr>
          </a:p>
          <a:p>
            <a:pPr>
              <a:lnSpc>
                <a:spcPct val="110000"/>
              </a:lnSpc>
            </a:pPr>
            <a:r>
              <a:rPr lang="en-ZA" sz="2000" dirty="0" smtClean="0">
                <a:cs typeface="Arial" pitchFamily="34" charset="0"/>
              </a:rPr>
              <a:t>The overarching purpose of SANEDI is to assist the Department of Energy in fulfilling its </a:t>
            </a:r>
            <a:r>
              <a:rPr lang="en-US" sz="2000" dirty="0" smtClean="0"/>
              <a:t>energy mandate </a:t>
            </a:r>
            <a:r>
              <a:rPr lang="en-US" b="1" i="1" dirty="0" smtClean="0">
                <a:solidFill>
                  <a:srgbClr val="C00000"/>
                </a:solidFill>
              </a:rPr>
              <a:t>and</a:t>
            </a:r>
            <a:r>
              <a:rPr lang="en-US" sz="1600" dirty="0" smtClean="0"/>
              <a:t> </a:t>
            </a:r>
            <a:r>
              <a:rPr lang="en-US" sz="2000" dirty="0" smtClean="0"/>
              <a:t>transition </a:t>
            </a:r>
            <a:r>
              <a:rPr lang="en-US" b="1" i="1" dirty="0" smtClean="0">
                <a:solidFill>
                  <a:srgbClr val="C00000"/>
                </a:solidFill>
              </a:rPr>
              <a:t>towards a</a:t>
            </a:r>
            <a:r>
              <a:rPr lang="en-US" sz="1600" i="1" dirty="0" smtClean="0">
                <a:solidFill>
                  <a:srgbClr val="C00000"/>
                </a:solidFill>
              </a:rPr>
              <a:t> </a:t>
            </a:r>
            <a:r>
              <a:rPr lang="en-US" sz="2000" dirty="0" smtClean="0"/>
              <a:t>sustainable, low carbon energy future</a:t>
            </a:r>
            <a:r>
              <a:rPr lang="en-US" sz="1600" dirty="0" smtClean="0"/>
              <a:t>. </a:t>
            </a:r>
            <a:endParaRPr lang="en-ZA" sz="2000" dirty="0">
              <a:cs typeface="Arial" pitchFamily="34" charset="0"/>
            </a:endParaRPr>
          </a:p>
        </p:txBody>
      </p:sp>
    </p:spTree>
    <p:extLst>
      <p:ext uri="{BB962C8B-B14F-4D97-AF65-F5344CB8AC3E}">
        <p14:creationId xmlns:p14="http://schemas.microsoft.com/office/powerpoint/2010/main" val="1479822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latin typeface="+mj-lt"/>
                <a:ea typeface="ＭＳ Ｐゴシック" panose="020B0600070205080204" pitchFamily="34" charset="-128"/>
              </a:rPr>
              <a:t>South Africa’</a:t>
            </a:r>
            <a:r>
              <a:rPr lang="en-US" altLang="ja-JP" b="1" dirty="0" smtClean="0">
                <a:latin typeface="+mj-lt"/>
                <a:ea typeface="ＭＳ Ｐゴシック" panose="020B0600070205080204" pitchFamily="34" charset="-128"/>
              </a:rPr>
              <a:t>s Renewable Energy Policies</a:t>
            </a:r>
            <a:endParaRPr lang="en-ZA" altLang="en-US" b="1" dirty="0" smtClean="0">
              <a:latin typeface="+mj-lt"/>
              <a:ea typeface="ＭＳ Ｐゴシック" panose="020B0600070205080204" pitchFamily="34" charset="-128"/>
            </a:endParaRPr>
          </a:p>
        </p:txBody>
      </p:sp>
      <p:sp>
        <p:nvSpPr>
          <p:cNvPr id="11266" name="Content Placeholder 2"/>
          <p:cNvSpPr>
            <a:spLocks noGrp="1"/>
          </p:cNvSpPr>
          <p:nvPr>
            <p:ph idx="1"/>
          </p:nvPr>
        </p:nvSpPr>
        <p:spPr>
          <a:xfrm>
            <a:off x="468313" y="981074"/>
            <a:ext cx="8218487" cy="5256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Blip>
                <a:blip r:embed="rId2"/>
              </a:buBlip>
            </a:pPr>
            <a:r>
              <a:rPr lang="en-US" altLang="en-US" sz="2000" dirty="0" smtClean="0">
                <a:latin typeface="+mn-lt"/>
                <a:ea typeface="ＭＳ Ｐゴシック" panose="020B0600070205080204" pitchFamily="34" charset="-128"/>
              </a:rPr>
              <a:t>National Policies and Strategies</a:t>
            </a:r>
          </a:p>
          <a:p>
            <a:pPr lvl="1" eaLnBrk="1" hangingPunct="1">
              <a:buFont typeface="Square721 BT" charset="0"/>
              <a:buChar char="–"/>
            </a:pPr>
            <a:r>
              <a:rPr lang="en-US" altLang="en-US" sz="2000" dirty="0" smtClean="0">
                <a:latin typeface="+mn-lt"/>
                <a:ea typeface="ＭＳ Ｐゴシック" panose="020B0600070205080204" pitchFamily="34" charset="-128"/>
              </a:rPr>
              <a:t>National Energy Research, Development and Innovation Strategy (developed by DME, DST and stakeholders)</a:t>
            </a:r>
          </a:p>
          <a:p>
            <a:pPr lvl="1" eaLnBrk="1" hangingPunct="1">
              <a:buFont typeface="Square721 BT" charset="0"/>
              <a:buChar char="–"/>
            </a:pPr>
            <a:r>
              <a:rPr lang="en-US" altLang="en-US" sz="2000" dirty="0" smtClean="0">
                <a:latin typeface="+mn-lt"/>
                <a:ea typeface="ＭＳ Ｐゴシック" panose="020B0600070205080204" pitchFamily="34" charset="-128"/>
              </a:rPr>
              <a:t>National target – Renewable Energy Production of 10 000 </a:t>
            </a:r>
            <a:r>
              <a:rPr lang="en-US" altLang="en-US" sz="2000" dirty="0" err="1" smtClean="0">
                <a:latin typeface="+mn-lt"/>
                <a:ea typeface="ＭＳ Ｐゴシック" panose="020B0600070205080204" pitchFamily="34" charset="-128"/>
              </a:rPr>
              <a:t>GWh</a:t>
            </a:r>
            <a:r>
              <a:rPr lang="en-US" altLang="en-US" sz="2000" dirty="0" smtClean="0">
                <a:latin typeface="+mn-lt"/>
                <a:ea typeface="ＭＳ Ｐゴシック" panose="020B0600070205080204" pitchFamily="34" charset="-128"/>
              </a:rPr>
              <a:t> by 2013 (under Review)</a:t>
            </a:r>
          </a:p>
          <a:p>
            <a:pPr lvl="1" eaLnBrk="1" hangingPunct="1">
              <a:buFont typeface="Square721 BT" charset="0"/>
              <a:buChar char="–"/>
            </a:pPr>
            <a:r>
              <a:rPr lang="en-US" altLang="en-US" sz="2000" dirty="0" smtClean="0">
                <a:latin typeface="+mn-lt"/>
                <a:ea typeface="ＭＳ Ｐゴシック" panose="020B0600070205080204" pitchFamily="34" charset="-128"/>
              </a:rPr>
              <a:t>Biofuels Industrial Strategy 2007 –  2% penetration by 2013</a:t>
            </a:r>
          </a:p>
          <a:p>
            <a:pPr lvl="1" eaLnBrk="1" hangingPunct="1">
              <a:buFont typeface="Square721 BT" charset="0"/>
              <a:buChar char="–"/>
            </a:pPr>
            <a:r>
              <a:rPr lang="en-US" altLang="en-US" sz="2000" dirty="0" smtClean="0">
                <a:latin typeface="+mn-lt"/>
                <a:ea typeface="ＭＳ Ｐゴシック" panose="020B0600070205080204" pitchFamily="34" charset="-128"/>
              </a:rPr>
              <a:t>EE target - energy demand reduction of 12% by 2015</a:t>
            </a:r>
          </a:p>
          <a:p>
            <a:pPr lvl="1" eaLnBrk="1" hangingPunct="1">
              <a:buFont typeface="Square721 BT" charset="0"/>
              <a:buChar char="–"/>
            </a:pPr>
            <a:r>
              <a:rPr lang="en-US" altLang="en-US" sz="2000" dirty="0" smtClean="0">
                <a:latin typeface="+mn-lt"/>
                <a:ea typeface="ＭＳ Ｐゴシック" panose="020B0600070205080204" pitchFamily="34" charset="-128"/>
              </a:rPr>
              <a:t>SWH National Target – 1 000 000 by 2014</a:t>
            </a:r>
          </a:p>
          <a:p>
            <a:pPr lvl="1" eaLnBrk="1" hangingPunct="1">
              <a:buFont typeface="Square721 BT" charset="0"/>
              <a:buChar char="–"/>
            </a:pPr>
            <a:r>
              <a:rPr lang="en-US" altLang="en-US" sz="2000" dirty="0" smtClean="0">
                <a:latin typeface="+mn-lt"/>
                <a:ea typeface="ＭＳ Ｐゴシック" panose="020B0600070205080204" pitchFamily="34" charset="-128"/>
              </a:rPr>
              <a:t>Ten-Year Innovation Plan for South Africa (5 Grand Challenges – Energy Security, Farmer to Pharma)</a:t>
            </a:r>
          </a:p>
          <a:p>
            <a:pPr lvl="1" eaLnBrk="1" hangingPunct="1">
              <a:buFont typeface="Square721 BT" charset="0"/>
              <a:buChar char="–"/>
            </a:pPr>
            <a:r>
              <a:rPr lang="en-US" altLang="en-US" sz="2000" dirty="0" smtClean="0">
                <a:latin typeface="+mn-lt"/>
                <a:ea typeface="ＭＳ Ｐゴシック" panose="020B0600070205080204" pitchFamily="34" charset="-128"/>
              </a:rPr>
              <a:t>Long Term Mitigation Strategy (scenarios to mitigate greenhouse gas emission)</a:t>
            </a:r>
          </a:p>
          <a:p>
            <a:pPr lvl="1" eaLnBrk="1" hangingPunct="1">
              <a:buFont typeface="Square721 BT" charset="0"/>
              <a:buChar char="–"/>
            </a:pPr>
            <a:r>
              <a:rPr lang="en-US" altLang="en-US" sz="2000" dirty="0" smtClean="0">
                <a:latin typeface="+mn-lt"/>
                <a:ea typeface="ＭＳ Ｐゴシック" panose="020B0600070205080204" pitchFamily="34" charset="-128"/>
              </a:rPr>
              <a:t>IRP 2010  (42% by 2030)</a:t>
            </a:r>
          </a:p>
          <a:p>
            <a:pPr lvl="1" eaLnBrk="1" hangingPunct="1">
              <a:buFont typeface="Square721 BT" charset="0"/>
              <a:buChar char="–"/>
            </a:pPr>
            <a:r>
              <a:rPr lang="en-US" altLang="en-US" sz="2000" dirty="0" smtClean="0">
                <a:latin typeface="+mn-lt"/>
                <a:ea typeface="ＭＳ Ｐゴシック" panose="020B0600070205080204" pitchFamily="34" charset="-128"/>
              </a:rPr>
              <a:t>National Energy Act (No 34 of 2008)</a:t>
            </a:r>
          </a:p>
        </p:txBody>
      </p:sp>
    </p:spTree>
    <p:extLst>
      <p:ext uri="{BB962C8B-B14F-4D97-AF65-F5344CB8AC3E}">
        <p14:creationId xmlns:p14="http://schemas.microsoft.com/office/powerpoint/2010/main" val="279488832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363272" cy="432048"/>
          </a:xfrm>
        </p:spPr>
        <p:txBody>
          <a:bodyPr/>
          <a:lstStyle/>
          <a:p>
            <a:r>
              <a:rPr lang="en-ZA" b="1" dirty="0" smtClean="0">
                <a:latin typeface="+mj-lt"/>
              </a:rPr>
              <a:t>Strategic outcomes /programmes </a:t>
            </a:r>
            <a:endParaRPr lang="en-ZA" b="1" dirty="0">
              <a:latin typeface="+mj-lt"/>
            </a:endParaRPr>
          </a:p>
        </p:txBody>
      </p:sp>
      <p:sp>
        <p:nvSpPr>
          <p:cNvPr id="3" name="Content Placeholder 2"/>
          <p:cNvSpPr>
            <a:spLocks noGrp="1"/>
          </p:cNvSpPr>
          <p:nvPr>
            <p:ph idx="1"/>
          </p:nvPr>
        </p:nvSpPr>
        <p:spPr>
          <a:xfrm>
            <a:off x="539552" y="1628800"/>
            <a:ext cx="8229600" cy="3816424"/>
          </a:xfrm>
        </p:spPr>
        <p:txBody>
          <a:bodyPr/>
          <a:lstStyle/>
          <a:p>
            <a:pPr>
              <a:buNone/>
            </a:pPr>
            <a:r>
              <a:rPr lang="en-US" sz="2000" dirty="0" smtClean="0"/>
              <a:t>	</a:t>
            </a:r>
          </a:p>
          <a:p>
            <a:endParaRPr lang="en-US" sz="2000" dirty="0" smtClean="0"/>
          </a:p>
          <a:p>
            <a:pPr>
              <a:buNone/>
            </a:pPr>
            <a:endParaRPr lang="en-US" sz="2000" dirty="0" smtClean="0"/>
          </a:p>
          <a:p>
            <a:pPr>
              <a:buNone/>
            </a:pPr>
            <a:r>
              <a:rPr lang="en-US" sz="2000" dirty="0" smtClean="0"/>
              <a:t>	</a:t>
            </a:r>
          </a:p>
          <a:p>
            <a:pPr>
              <a:buNone/>
            </a:pPr>
            <a:endParaRPr lang="en-US" sz="2000" dirty="0" smtClean="0"/>
          </a:p>
          <a:p>
            <a:pPr>
              <a:buNone/>
            </a:pPr>
            <a:endParaRPr lang="en-US" sz="2000" dirty="0" smtClean="0"/>
          </a:p>
          <a:p>
            <a:endParaRPr lang="en-US" sz="2000" dirty="0" smtClean="0"/>
          </a:p>
          <a:p>
            <a:endParaRPr lang="en-US" sz="2000" dirty="0" smtClean="0"/>
          </a:p>
          <a:p>
            <a:endParaRPr lang="en-US" sz="2000" dirty="0" smtClean="0"/>
          </a:p>
          <a:p>
            <a:endParaRPr lang="en-US" sz="2000" dirty="0" smtClean="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
            </a:r>
            <a:br>
              <a:rPr kumimoji="0" lang="en-GB" sz="1800" b="0" i="0"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b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259536994"/>
              </p:ext>
            </p:extLst>
          </p:nvPr>
        </p:nvGraphicFramePr>
        <p:xfrm>
          <a:off x="251520" y="764703"/>
          <a:ext cx="8712968" cy="5755177"/>
        </p:xfrm>
        <a:graphic>
          <a:graphicData uri="http://schemas.openxmlformats.org/drawingml/2006/table">
            <a:tbl>
              <a:tblPr/>
              <a:tblGrid>
                <a:gridCol w="3026246"/>
                <a:gridCol w="538001"/>
                <a:gridCol w="4610720"/>
                <a:gridCol w="538001"/>
              </a:tblGrid>
              <a:tr h="249939">
                <a:tc>
                  <a:txBody>
                    <a:bodyPr/>
                    <a:lstStyle/>
                    <a:p>
                      <a:pPr>
                        <a:lnSpc>
                          <a:spcPct val="115000"/>
                        </a:lnSpc>
                        <a:spcAft>
                          <a:spcPts val="0"/>
                        </a:spcAft>
                      </a:pPr>
                      <a:r>
                        <a:rPr lang="en-GB" sz="1600" b="1" kern="1200" dirty="0">
                          <a:latin typeface="Calibri"/>
                          <a:ea typeface="Times New Roman"/>
                          <a:cs typeface="Arial"/>
                        </a:rPr>
                        <a:t>STRATEGIC OUTCOMES</a:t>
                      </a:r>
                      <a:endParaRPr lang="en-ZA" sz="2000" dirty="0">
                        <a:latin typeface="Arial"/>
                        <a:ea typeface="Times New Roman"/>
                        <a:cs typeface="Times New Roman"/>
                      </a:endParaRPr>
                    </a:p>
                  </a:txBody>
                  <a:tcPr marL="69338" marR="69338" marT="34669" marB="34669" anchor="b">
                    <a:lnL>
                      <a:noFill/>
                    </a:lnL>
                    <a:lnR>
                      <a:noFill/>
                    </a:lnR>
                    <a:lnT>
                      <a:noFill/>
                    </a:lnT>
                    <a:lnB w="28575" cap="flat" cmpd="sng" algn="ctr">
                      <a:solidFill>
                        <a:srgbClr val="438355"/>
                      </a:solidFill>
                      <a:prstDash val="solid"/>
                      <a:round/>
                      <a:headEnd type="none" w="med" len="med"/>
                      <a:tailEnd type="none" w="med" len="med"/>
                    </a:lnB>
                  </a:tcPr>
                </a:tc>
                <a:tc>
                  <a:txBody>
                    <a:bodyPr/>
                    <a:lstStyle/>
                    <a:p>
                      <a:pPr>
                        <a:lnSpc>
                          <a:spcPct val="115000"/>
                        </a:lnSpc>
                      </a:pPr>
                      <a:endParaRPr lang="en-ZA" sz="2000">
                        <a:latin typeface="Calibri"/>
                        <a:cs typeface="Times New Roman"/>
                      </a:endParaRPr>
                    </a:p>
                  </a:txBody>
                  <a:tcPr marL="69338" marR="69338" marT="34669" marB="34669" anchor="b">
                    <a:lnL>
                      <a:noFill/>
                    </a:lnL>
                    <a:lnR>
                      <a:noFill/>
                    </a:lnR>
                    <a:lnT>
                      <a:noFill/>
                    </a:lnT>
                    <a:lnB>
                      <a:noFill/>
                    </a:lnB>
                  </a:tcPr>
                </a:tc>
                <a:tc>
                  <a:txBody>
                    <a:bodyPr/>
                    <a:lstStyle/>
                    <a:p>
                      <a:pPr>
                        <a:lnSpc>
                          <a:spcPct val="115000"/>
                        </a:lnSpc>
                        <a:spcAft>
                          <a:spcPts val="0"/>
                        </a:spcAft>
                      </a:pPr>
                      <a:r>
                        <a:rPr lang="en-GB" sz="1600" b="1" kern="1200" dirty="0">
                          <a:latin typeface="Calibri"/>
                          <a:ea typeface="Times New Roman"/>
                          <a:cs typeface="Arial"/>
                        </a:rPr>
                        <a:t>PROGRAMMES</a:t>
                      </a:r>
                      <a:endParaRPr lang="en-ZA" sz="2000" dirty="0">
                        <a:latin typeface="Arial"/>
                        <a:ea typeface="Times New Roman"/>
                        <a:cs typeface="Times New Roman"/>
                      </a:endParaRPr>
                    </a:p>
                  </a:txBody>
                  <a:tcPr marL="69338" marR="69338" marT="34669" marB="34669" anchor="b">
                    <a:lnL>
                      <a:noFill/>
                    </a:lnL>
                    <a:lnR>
                      <a:noFill/>
                    </a:lnR>
                    <a:lnT>
                      <a:noFill/>
                    </a:lnT>
                    <a:lnB w="28575" cap="flat" cmpd="sng" algn="ctr">
                      <a:solidFill>
                        <a:srgbClr val="438355"/>
                      </a:solidFill>
                      <a:prstDash val="solid"/>
                      <a:round/>
                      <a:headEnd type="none" w="med" len="med"/>
                      <a:tailEnd type="none" w="med" len="med"/>
                    </a:lnB>
                  </a:tcPr>
                </a:tc>
                <a:tc>
                  <a:txBody>
                    <a:bodyPr/>
                    <a:lstStyle/>
                    <a:p>
                      <a:pPr>
                        <a:lnSpc>
                          <a:spcPct val="115000"/>
                        </a:lnSpc>
                      </a:pPr>
                      <a:endParaRPr lang="en-ZA" sz="1100">
                        <a:latin typeface="Calibri"/>
                        <a:cs typeface="Times New Roman"/>
                      </a:endParaRPr>
                    </a:p>
                  </a:txBody>
                  <a:tcPr marL="69338" marR="69338" marT="34669" marB="34669" anchor="b">
                    <a:lnL>
                      <a:noFill/>
                    </a:lnL>
                    <a:lnR>
                      <a:noFill/>
                    </a:lnR>
                    <a:lnT>
                      <a:noFill/>
                    </a:lnT>
                    <a:lnB>
                      <a:noFill/>
                    </a:lnB>
                  </a:tcPr>
                </a:tc>
              </a:tr>
              <a:tr h="353687">
                <a:tc>
                  <a:txBody>
                    <a:bodyPr/>
                    <a:lstStyle/>
                    <a:p>
                      <a:pPr>
                        <a:lnSpc>
                          <a:spcPct val="115000"/>
                        </a:lnSpc>
                        <a:spcAft>
                          <a:spcPts val="0"/>
                        </a:spcAft>
                      </a:pPr>
                      <a:r>
                        <a:rPr lang="en-GB" sz="1800" kern="1200" dirty="0">
                          <a:latin typeface="Calibri"/>
                          <a:ea typeface="Times New Roman"/>
                          <a:cs typeface="Arial"/>
                        </a:rPr>
                        <a:t>All/Crosscutting</a:t>
                      </a:r>
                      <a:endParaRPr lang="en-ZA" sz="2400" dirty="0">
                        <a:latin typeface="Arial"/>
                        <a:ea typeface="Times New Roman"/>
                        <a:cs typeface="Times New Roman"/>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w="28575" cap="flat" cmpd="sng" algn="ctr">
                      <a:solidFill>
                        <a:srgbClr val="438355"/>
                      </a:solidFill>
                      <a:prstDash val="solid"/>
                      <a:round/>
                      <a:headEnd type="none" w="med" len="med"/>
                      <a:tailEnd type="none" w="med" len="med"/>
                    </a:lnT>
                    <a:lnB w="28575" cap="flat" cmpd="sng" algn="ctr">
                      <a:solidFill>
                        <a:srgbClr val="438355"/>
                      </a:solidFill>
                      <a:prstDash val="solid"/>
                      <a:round/>
                      <a:headEnd type="none" w="med" len="med"/>
                      <a:tailEnd type="none" w="med" len="med"/>
                    </a:lnB>
                  </a:tcPr>
                </a:tc>
                <a:tc>
                  <a:txBody>
                    <a:bodyPr/>
                    <a:lstStyle/>
                    <a:p>
                      <a:pPr>
                        <a:lnSpc>
                          <a:spcPct val="115000"/>
                        </a:lnSpc>
                        <a:spcAft>
                          <a:spcPts val="0"/>
                        </a:spcAft>
                      </a:pPr>
                      <a:endParaRPr lang="en-GB" sz="1000" dirty="0">
                        <a:latin typeface="Arial"/>
                        <a:ea typeface="Times New Roman"/>
                        <a:cs typeface="Arial"/>
                      </a:endParaRPr>
                    </a:p>
                  </a:txBody>
                  <a:tcPr marL="69338" marR="69338" marT="34669" marB="34669">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a:noFill/>
                    </a:lnT>
                    <a:lnB>
                      <a:noFill/>
                    </a:lnB>
                  </a:tcPr>
                </a:tc>
                <a:tc>
                  <a:txBody>
                    <a:bodyPr/>
                    <a:lstStyle/>
                    <a:p>
                      <a:pPr>
                        <a:lnSpc>
                          <a:spcPct val="115000"/>
                        </a:lnSpc>
                        <a:spcAft>
                          <a:spcPts val="0"/>
                        </a:spcAft>
                      </a:pPr>
                      <a:r>
                        <a:rPr lang="en-GB" sz="1400" kern="1200" dirty="0">
                          <a:latin typeface="Calibri"/>
                          <a:ea typeface="Times New Roman"/>
                          <a:cs typeface="Arial"/>
                        </a:rPr>
                        <a:t>1. </a:t>
                      </a:r>
                      <a:r>
                        <a:rPr lang="en-GB" sz="1400" b="1" kern="1200" dirty="0">
                          <a:latin typeface="Calibri"/>
                          <a:ea typeface="Times New Roman"/>
                          <a:cs typeface="Arial"/>
                        </a:rPr>
                        <a:t>Corporate governance and administration</a:t>
                      </a:r>
                      <a:endParaRPr lang="en-ZA" sz="1800" b="1" dirty="0">
                        <a:latin typeface="Arial"/>
                        <a:ea typeface="Times New Roman"/>
                        <a:cs typeface="Times New Roman"/>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w="28575" cap="flat" cmpd="sng" algn="ctr">
                      <a:solidFill>
                        <a:srgbClr val="438355"/>
                      </a:solidFill>
                      <a:prstDash val="solid"/>
                      <a:round/>
                      <a:headEnd type="none" w="med" len="med"/>
                      <a:tailEnd type="none" w="med" len="med"/>
                    </a:lnT>
                    <a:lnB w="28575" cap="flat" cmpd="sng" algn="ctr">
                      <a:solidFill>
                        <a:srgbClr val="438355"/>
                      </a:solidFill>
                      <a:prstDash val="solid"/>
                      <a:round/>
                      <a:headEnd type="none" w="med" len="med"/>
                      <a:tailEnd type="none" w="med" len="med"/>
                    </a:lnB>
                  </a:tcPr>
                </a:tc>
                <a:tc>
                  <a:txBody>
                    <a:bodyPr/>
                    <a:lstStyle/>
                    <a:p>
                      <a:pPr>
                        <a:lnSpc>
                          <a:spcPct val="115000"/>
                        </a:lnSpc>
                        <a:spcAft>
                          <a:spcPts val="0"/>
                        </a:spcAft>
                      </a:pPr>
                      <a:endParaRPr lang="en-GB" sz="1000">
                        <a:latin typeface="Arial"/>
                        <a:ea typeface="Times New Roman"/>
                        <a:cs typeface="Arial"/>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152317">
                <a:tc>
                  <a:txBody>
                    <a:bodyPr/>
                    <a:lstStyle/>
                    <a:p>
                      <a:pPr>
                        <a:lnSpc>
                          <a:spcPct val="115000"/>
                        </a:lnSpc>
                        <a:spcAft>
                          <a:spcPts val="0"/>
                        </a:spcAft>
                      </a:pPr>
                      <a:endParaRPr lang="en-GB" sz="500">
                        <a:latin typeface="Arial"/>
                        <a:ea typeface="Times New Roman"/>
                        <a:cs typeface="Arial"/>
                      </a:endParaRPr>
                    </a:p>
                  </a:txBody>
                  <a:tcPr marL="69338" marR="69338" marT="34669" marB="34669" anchor="ctr">
                    <a:lnL>
                      <a:noFill/>
                    </a:lnL>
                    <a:lnR>
                      <a:noFill/>
                    </a:lnR>
                    <a:lnT w="28575" cap="flat" cmpd="sng" algn="ctr">
                      <a:solidFill>
                        <a:srgbClr val="438355"/>
                      </a:solidFill>
                      <a:prstDash val="solid"/>
                      <a:round/>
                      <a:headEnd type="none" w="med" len="med"/>
                      <a:tailEnd type="none" w="med" len="med"/>
                    </a:lnT>
                    <a:lnB w="28575" cap="flat" cmpd="sng" algn="ctr">
                      <a:solidFill>
                        <a:srgbClr val="438355"/>
                      </a:solidFill>
                      <a:prstDash val="solid"/>
                      <a:round/>
                      <a:headEnd type="none" w="med" len="med"/>
                      <a:tailEnd type="none" w="med" len="med"/>
                    </a:lnB>
                  </a:tcPr>
                </a:tc>
                <a:tc>
                  <a:txBody>
                    <a:bodyPr/>
                    <a:lstStyle/>
                    <a:p>
                      <a:pPr>
                        <a:lnSpc>
                          <a:spcPct val="115000"/>
                        </a:lnSpc>
                        <a:spcAft>
                          <a:spcPts val="0"/>
                        </a:spcAft>
                      </a:pPr>
                      <a:endParaRPr lang="en-GB" sz="500">
                        <a:latin typeface="Arial"/>
                        <a:ea typeface="Times New Roman"/>
                        <a:cs typeface="Arial"/>
                      </a:endParaRPr>
                    </a:p>
                  </a:txBody>
                  <a:tcPr marL="69338" marR="69338" marT="34669" marB="34669">
                    <a:lnL>
                      <a:noFill/>
                    </a:lnL>
                    <a:lnR>
                      <a:noFill/>
                    </a:lnR>
                    <a:lnT>
                      <a:noFill/>
                    </a:lnT>
                    <a:lnB>
                      <a:noFill/>
                    </a:lnB>
                  </a:tcPr>
                </a:tc>
                <a:tc>
                  <a:txBody>
                    <a:bodyPr/>
                    <a:lstStyle/>
                    <a:p>
                      <a:pPr>
                        <a:lnSpc>
                          <a:spcPct val="115000"/>
                        </a:lnSpc>
                        <a:spcAft>
                          <a:spcPts val="0"/>
                        </a:spcAft>
                      </a:pPr>
                      <a:endParaRPr lang="en-GB" sz="500">
                        <a:latin typeface="Arial"/>
                        <a:ea typeface="Times New Roman"/>
                        <a:cs typeface="Arial"/>
                      </a:endParaRPr>
                    </a:p>
                  </a:txBody>
                  <a:tcPr marL="69338" marR="69338" marT="34669" marB="34669" anchor="ctr">
                    <a:lnL>
                      <a:noFill/>
                    </a:lnL>
                    <a:lnR>
                      <a:noFill/>
                    </a:lnR>
                    <a:lnT w="28575" cap="flat" cmpd="sng" algn="ctr">
                      <a:solidFill>
                        <a:srgbClr val="438355"/>
                      </a:solidFill>
                      <a:prstDash val="solid"/>
                      <a:round/>
                      <a:headEnd type="none" w="med" len="med"/>
                      <a:tailEnd type="none" w="med" len="med"/>
                    </a:lnT>
                    <a:lnB w="28575" cap="flat" cmpd="sng" algn="ctr">
                      <a:solidFill>
                        <a:srgbClr val="438355"/>
                      </a:solidFill>
                      <a:prstDash val="solid"/>
                      <a:round/>
                      <a:headEnd type="none" w="med" len="med"/>
                      <a:tailEnd type="none" w="med" len="med"/>
                    </a:lnB>
                  </a:tcPr>
                </a:tc>
                <a:tc>
                  <a:txBody>
                    <a:bodyPr/>
                    <a:lstStyle/>
                    <a:p>
                      <a:pPr>
                        <a:lnSpc>
                          <a:spcPct val="115000"/>
                        </a:lnSpc>
                        <a:spcAft>
                          <a:spcPts val="0"/>
                        </a:spcAft>
                      </a:pPr>
                      <a:endParaRPr lang="en-GB" sz="500">
                        <a:latin typeface="Arial"/>
                        <a:ea typeface="Times New Roman"/>
                        <a:cs typeface="Arial"/>
                      </a:endParaRPr>
                    </a:p>
                  </a:txBody>
                  <a:tcPr marL="69338" marR="69338" marT="34669" marB="34669">
                    <a:lnL>
                      <a:noFill/>
                    </a:lnL>
                    <a:lnR>
                      <a:noFill/>
                    </a:lnR>
                    <a:lnT>
                      <a:noFill/>
                    </a:lnT>
                    <a:lnB>
                      <a:noFill/>
                    </a:lnB>
                  </a:tcPr>
                </a:tc>
              </a:tr>
              <a:tr h="254357">
                <a:tc rowSpan="5">
                  <a:txBody>
                    <a:bodyPr/>
                    <a:lstStyle/>
                    <a:p>
                      <a:pPr>
                        <a:lnSpc>
                          <a:spcPct val="115000"/>
                        </a:lnSpc>
                        <a:spcAft>
                          <a:spcPts val="0"/>
                        </a:spcAft>
                      </a:pPr>
                      <a:r>
                        <a:rPr lang="en-GB" sz="1400" b="1" kern="1200" dirty="0">
                          <a:latin typeface="Calibri"/>
                          <a:ea typeface="Times New Roman"/>
                          <a:cs typeface="Arial"/>
                        </a:rPr>
                        <a:t>Enable well informed and high confidence energy planning, decision-making and support policy* development</a:t>
                      </a:r>
                      <a:endParaRPr lang="en-ZA" sz="1800" b="1" dirty="0">
                        <a:latin typeface="Arial"/>
                        <a:ea typeface="Times New Roman"/>
                        <a:cs typeface="Times New Roman"/>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w="28575" cap="flat" cmpd="sng" algn="ctr">
                      <a:solidFill>
                        <a:srgbClr val="438355"/>
                      </a:solidFill>
                      <a:prstDash val="solid"/>
                      <a:round/>
                      <a:headEnd type="none" w="med" len="med"/>
                      <a:tailEnd type="none" w="med" len="med"/>
                    </a:lnT>
                    <a:lnB w="28575" cap="flat" cmpd="sng" algn="ctr">
                      <a:solidFill>
                        <a:srgbClr val="438355"/>
                      </a:solidFill>
                      <a:prstDash val="solid"/>
                      <a:round/>
                      <a:headEnd type="none" w="med" len="med"/>
                      <a:tailEnd type="none" w="med" len="med"/>
                    </a:lnB>
                  </a:tcPr>
                </a:tc>
                <a:tc>
                  <a:txBody>
                    <a:bodyPr/>
                    <a:lstStyle/>
                    <a:p>
                      <a:pPr>
                        <a:lnSpc>
                          <a:spcPct val="115000"/>
                        </a:lnSpc>
                      </a:pPr>
                      <a:endParaRPr lang="en-ZA" sz="1100" b="1">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a:noFill/>
                    </a:lnT>
                    <a:lnB>
                      <a:noFill/>
                    </a:lnB>
                  </a:tcPr>
                </a:tc>
                <a:tc rowSpan="12">
                  <a:txBody>
                    <a:bodyPr/>
                    <a:lstStyle/>
                    <a:p>
                      <a:pPr>
                        <a:lnSpc>
                          <a:spcPct val="115000"/>
                        </a:lnSpc>
                        <a:spcAft>
                          <a:spcPts val="0"/>
                        </a:spcAft>
                      </a:pPr>
                      <a:r>
                        <a:rPr lang="en-GB" sz="1600" b="1" kern="1200" dirty="0">
                          <a:latin typeface="Calibri"/>
                          <a:ea typeface="Times New Roman"/>
                          <a:cs typeface="Arial"/>
                        </a:rPr>
                        <a:t>2. Applied energy research and demonstration including </a:t>
                      </a:r>
                      <a:r>
                        <a:rPr lang="en-GB" sz="1600" b="1" kern="1200" dirty="0" smtClean="0">
                          <a:latin typeface="Calibri"/>
                          <a:ea typeface="Times New Roman"/>
                          <a:cs typeface="Arial"/>
                        </a:rPr>
                        <a:t>sub-programmes </a:t>
                      </a:r>
                      <a:r>
                        <a:rPr lang="en-GB" sz="1600" b="1" kern="1200" dirty="0">
                          <a:latin typeface="Calibri"/>
                          <a:ea typeface="Times New Roman"/>
                          <a:cs typeface="Arial"/>
                        </a:rPr>
                        <a:t>for: </a:t>
                      </a:r>
                      <a:endParaRPr lang="en-ZA" sz="2000" b="1" dirty="0">
                        <a:latin typeface="Arial"/>
                        <a:ea typeface="Times New Roman"/>
                        <a:cs typeface="Times New Roman"/>
                      </a:endParaRPr>
                    </a:p>
                    <a:p>
                      <a:pPr marL="342900" lvl="0" indent="-342900" algn="l">
                        <a:lnSpc>
                          <a:spcPct val="125000"/>
                        </a:lnSpc>
                        <a:spcAft>
                          <a:spcPts val="0"/>
                        </a:spcAft>
                        <a:buFont typeface="Symbol"/>
                        <a:buChar char=""/>
                      </a:pPr>
                      <a:r>
                        <a:rPr lang="en-GB" sz="1600" b="1" kern="1200" dirty="0">
                          <a:solidFill>
                            <a:schemeClr val="tx1">
                              <a:lumMod val="95000"/>
                              <a:lumOff val="5000"/>
                            </a:schemeClr>
                          </a:solidFill>
                          <a:latin typeface="+mn-lt"/>
                          <a:ea typeface="Times New Roman"/>
                          <a:cs typeface="Times New Roman"/>
                        </a:rPr>
                        <a:t>Advanced fossil fuels including Carbon Capture and Storage</a:t>
                      </a:r>
                      <a:endParaRPr lang="en-ZA" sz="1600" b="1" dirty="0">
                        <a:solidFill>
                          <a:schemeClr val="tx1">
                            <a:lumMod val="95000"/>
                            <a:lumOff val="5000"/>
                          </a:schemeClr>
                        </a:solidFill>
                        <a:latin typeface="+mn-lt"/>
                        <a:ea typeface="Times New Roman"/>
                        <a:cs typeface="Times New Roman"/>
                      </a:endParaRPr>
                    </a:p>
                    <a:p>
                      <a:pPr marL="342900" lvl="0" indent="-342900" algn="l">
                        <a:lnSpc>
                          <a:spcPct val="125000"/>
                        </a:lnSpc>
                        <a:spcAft>
                          <a:spcPts val="0"/>
                        </a:spcAft>
                        <a:buFont typeface="Symbol"/>
                        <a:buChar char=""/>
                      </a:pPr>
                      <a:r>
                        <a:rPr lang="en-US" sz="1600" b="1" kern="1200" dirty="0" smtClean="0">
                          <a:solidFill>
                            <a:schemeClr val="tx1">
                              <a:lumMod val="95000"/>
                              <a:lumOff val="5000"/>
                            </a:schemeClr>
                          </a:solidFill>
                          <a:latin typeface="+mn-lt"/>
                          <a:ea typeface="Times New Roman"/>
                          <a:cs typeface="Times New Roman"/>
                        </a:rPr>
                        <a:t>Renewables</a:t>
                      </a:r>
                      <a:endParaRPr lang="en-ZA" sz="1600" b="1" dirty="0">
                        <a:solidFill>
                          <a:schemeClr val="tx1">
                            <a:lumMod val="95000"/>
                            <a:lumOff val="5000"/>
                          </a:schemeClr>
                        </a:solidFill>
                        <a:latin typeface="+mn-lt"/>
                        <a:ea typeface="Times New Roman"/>
                        <a:cs typeface="Times New Roman"/>
                      </a:endParaRPr>
                    </a:p>
                    <a:p>
                      <a:pPr marL="342900" lvl="0" indent="-342900" algn="l">
                        <a:lnSpc>
                          <a:spcPct val="125000"/>
                        </a:lnSpc>
                        <a:spcAft>
                          <a:spcPts val="0"/>
                        </a:spcAft>
                        <a:buFont typeface="Symbol"/>
                        <a:buChar char=""/>
                      </a:pPr>
                      <a:r>
                        <a:rPr lang="en-GB" sz="1600" b="1" kern="1200" dirty="0">
                          <a:solidFill>
                            <a:schemeClr val="tx1">
                              <a:lumMod val="95000"/>
                              <a:lumOff val="5000"/>
                            </a:schemeClr>
                          </a:solidFill>
                          <a:latin typeface="+mn-lt"/>
                          <a:ea typeface="Times New Roman"/>
                          <a:cs typeface="Times New Roman"/>
                        </a:rPr>
                        <a:t>Smart Grids</a:t>
                      </a:r>
                      <a:endParaRPr lang="en-ZA" sz="1600" b="1" dirty="0">
                        <a:solidFill>
                          <a:schemeClr val="tx1">
                            <a:lumMod val="95000"/>
                            <a:lumOff val="5000"/>
                          </a:schemeClr>
                        </a:solidFill>
                        <a:latin typeface="+mn-lt"/>
                        <a:ea typeface="Times New Roman"/>
                        <a:cs typeface="Times New Roman"/>
                      </a:endParaRPr>
                    </a:p>
                    <a:p>
                      <a:pPr marL="342900" lvl="0" indent="-342900" algn="l">
                        <a:lnSpc>
                          <a:spcPct val="125000"/>
                        </a:lnSpc>
                        <a:spcAft>
                          <a:spcPts val="0"/>
                        </a:spcAft>
                        <a:buFont typeface="Symbol"/>
                        <a:buChar char=""/>
                      </a:pPr>
                      <a:r>
                        <a:rPr lang="en-GB" sz="1600" b="1" kern="1200" dirty="0">
                          <a:solidFill>
                            <a:schemeClr val="tx1">
                              <a:lumMod val="95000"/>
                              <a:lumOff val="5000"/>
                            </a:schemeClr>
                          </a:solidFill>
                          <a:latin typeface="+mn-lt"/>
                          <a:ea typeface="Times New Roman"/>
                          <a:cs typeface="Times New Roman"/>
                        </a:rPr>
                        <a:t>Green Transport</a:t>
                      </a:r>
                      <a:endParaRPr lang="en-ZA" sz="1600" b="1" dirty="0">
                        <a:solidFill>
                          <a:schemeClr val="tx1">
                            <a:lumMod val="95000"/>
                            <a:lumOff val="5000"/>
                          </a:schemeClr>
                        </a:solidFill>
                        <a:latin typeface="+mn-lt"/>
                        <a:ea typeface="Times New Roman"/>
                        <a:cs typeface="Times New Roman"/>
                      </a:endParaRPr>
                    </a:p>
                    <a:p>
                      <a:pPr marL="342900" lvl="0" indent="-342900" algn="l">
                        <a:lnSpc>
                          <a:spcPct val="125000"/>
                        </a:lnSpc>
                        <a:spcAft>
                          <a:spcPts val="0"/>
                        </a:spcAft>
                        <a:buFont typeface="Symbol"/>
                        <a:buChar char=""/>
                      </a:pPr>
                      <a:r>
                        <a:rPr lang="en-GB" sz="1600" b="1" kern="1200" dirty="0">
                          <a:solidFill>
                            <a:schemeClr val="tx1">
                              <a:lumMod val="95000"/>
                              <a:lumOff val="5000"/>
                            </a:schemeClr>
                          </a:solidFill>
                          <a:latin typeface="+mn-lt"/>
                          <a:ea typeface="Times New Roman"/>
                          <a:cs typeface="Times New Roman"/>
                        </a:rPr>
                        <a:t>Working for Energy</a:t>
                      </a:r>
                      <a:endParaRPr lang="en-ZA" sz="1600" b="1" dirty="0">
                        <a:solidFill>
                          <a:schemeClr val="tx1">
                            <a:lumMod val="95000"/>
                            <a:lumOff val="5000"/>
                          </a:schemeClr>
                        </a:solidFill>
                        <a:latin typeface="+mn-lt"/>
                        <a:ea typeface="Times New Roman"/>
                        <a:cs typeface="Times New Roman"/>
                      </a:endParaRPr>
                    </a:p>
                    <a:p>
                      <a:pPr marL="342900" lvl="0" indent="-342900" algn="l">
                        <a:lnSpc>
                          <a:spcPct val="125000"/>
                        </a:lnSpc>
                        <a:spcAft>
                          <a:spcPts val="0"/>
                        </a:spcAft>
                        <a:buFont typeface="Symbol"/>
                        <a:buChar char=""/>
                      </a:pPr>
                      <a:r>
                        <a:rPr lang="en-GB" sz="1600" b="1" kern="1200" dirty="0">
                          <a:solidFill>
                            <a:schemeClr val="tx1">
                              <a:lumMod val="95000"/>
                              <a:lumOff val="5000"/>
                            </a:schemeClr>
                          </a:solidFill>
                          <a:latin typeface="+mn-lt"/>
                          <a:ea typeface="Times New Roman"/>
                          <a:cs typeface="Times New Roman"/>
                        </a:rPr>
                        <a:t>Data and Knowledge Management</a:t>
                      </a:r>
                      <a:r>
                        <a:rPr lang="en-GB" sz="1600" b="1" kern="1200" dirty="0">
                          <a:solidFill>
                            <a:schemeClr val="tx1">
                              <a:lumMod val="95000"/>
                              <a:lumOff val="5000"/>
                            </a:schemeClr>
                          </a:solidFill>
                          <a:latin typeface="+mn-lt"/>
                          <a:ea typeface="Times New Roman"/>
                          <a:cs typeface="Arial"/>
                        </a:rPr>
                        <a:t> </a:t>
                      </a:r>
                      <a:endParaRPr lang="en-ZA" sz="1600" b="1" dirty="0">
                        <a:solidFill>
                          <a:schemeClr val="tx1">
                            <a:lumMod val="95000"/>
                            <a:lumOff val="5000"/>
                          </a:schemeClr>
                        </a:solidFill>
                        <a:latin typeface="+mn-lt"/>
                        <a:ea typeface="Times New Roman"/>
                        <a:cs typeface="Times New Roman"/>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w="28575" cap="flat" cmpd="sng" algn="ctr">
                      <a:solidFill>
                        <a:srgbClr val="438355"/>
                      </a:solidFill>
                      <a:prstDash val="solid"/>
                      <a:round/>
                      <a:headEnd type="none" w="med" len="med"/>
                      <a:tailEnd type="none" w="med" len="med"/>
                    </a:lnT>
                    <a:lnB w="28575" cap="flat" cmpd="sng" algn="ctr">
                      <a:solidFill>
                        <a:srgbClr val="438355"/>
                      </a:solidFill>
                      <a:prstDash val="solid"/>
                      <a:round/>
                      <a:headEnd type="none" w="med" len="med"/>
                      <a:tailEnd type="none" w="med" len="med"/>
                    </a:lnB>
                  </a:tcPr>
                </a:tc>
                <a:tc>
                  <a:txBody>
                    <a:bodyPr/>
                    <a:lstStyle/>
                    <a:p>
                      <a:pPr>
                        <a:lnSpc>
                          <a:spcPct val="115000"/>
                        </a:lnSpc>
                      </a:pPr>
                      <a:endParaRPr lang="en-ZA" sz="1100" dirty="0">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254357">
                <a:tc vMerge="1">
                  <a:txBody>
                    <a:bodyPr/>
                    <a:lstStyle/>
                    <a:p>
                      <a:endParaRPr lang="en-ZA"/>
                    </a:p>
                  </a:txBody>
                  <a:tcPr/>
                </a:tc>
                <a:tc>
                  <a:txBody>
                    <a:bodyPr/>
                    <a:lstStyle/>
                    <a:p>
                      <a:pPr>
                        <a:lnSpc>
                          <a:spcPct val="115000"/>
                        </a:lnSpc>
                      </a:pPr>
                      <a:endParaRPr lang="en-ZA" sz="1100" b="1">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a:noFill/>
                    </a:lnT>
                    <a:lnB>
                      <a:noFill/>
                    </a:lnB>
                  </a:tcPr>
                </a:tc>
                <a:tc vMerge="1">
                  <a:txBody>
                    <a:bodyPr/>
                    <a:lstStyle/>
                    <a:p>
                      <a:endParaRPr lang="en-ZA"/>
                    </a:p>
                  </a:txBody>
                  <a:tcPr/>
                </a:tc>
                <a:tc>
                  <a:txBody>
                    <a:bodyPr/>
                    <a:lstStyle/>
                    <a:p>
                      <a:pPr>
                        <a:lnSpc>
                          <a:spcPct val="115000"/>
                        </a:lnSpc>
                      </a:pPr>
                      <a:endParaRPr lang="en-ZA" sz="1100">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254357">
                <a:tc vMerge="1">
                  <a:txBody>
                    <a:bodyPr/>
                    <a:lstStyle/>
                    <a:p>
                      <a:endParaRPr lang="en-ZA"/>
                    </a:p>
                  </a:txBody>
                  <a:tcPr/>
                </a:tc>
                <a:tc>
                  <a:txBody>
                    <a:bodyPr/>
                    <a:lstStyle/>
                    <a:p>
                      <a:pPr>
                        <a:lnSpc>
                          <a:spcPct val="115000"/>
                        </a:lnSpc>
                      </a:pPr>
                      <a:endParaRPr lang="en-ZA" sz="1100" b="1">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a:noFill/>
                    </a:lnT>
                    <a:lnB>
                      <a:noFill/>
                    </a:lnB>
                  </a:tcPr>
                </a:tc>
                <a:tc vMerge="1">
                  <a:txBody>
                    <a:bodyPr/>
                    <a:lstStyle/>
                    <a:p>
                      <a:endParaRPr lang="en-ZA"/>
                    </a:p>
                  </a:txBody>
                  <a:tcPr/>
                </a:tc>
                <a:tc>
                  <a:txBody>
                    <a:bodyPr/>
                    <a:lstStyle/>
                    <a:p>
                      <a:pPr>
                        <a:lnSpc>
                          <a:spcPct val="115000"/>
                        </a:lnSpc>
                      </a:pPr>
                      <a:endParaRPr lang="en-ZA" sz="1100">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237351">
                <a:tc vMerge="1">
                  <a:txBody>
                    <a:bodyPr/>
                    <a:lstStyle/>
                    <a:p>
                      <a:endParaRPr lang="en-ZA"/>
                    </a:p>
                  </a:txBody>
                  <a:tcPr/>
                </a:tc>
                <a:tc>
                  <a:txBody>
                    <a:bodyPr/>
                    <a:lstStyle/>
                    <a:p>
                      <a:pPr>
                        <a:lnSpc>
                          <a:spcPct val="115000"/>
                        </a:lnSpc>
                        <a:spcAft>
                          <a:spcPts val="0"/>
                        </a:spcAft>
                      </a:pPr>
                      <a:endParaRPr lang="en-GB" sz="1000" b="1">
                        <a:latin typeface="Arial"/>
                        <a:ea typeface="Times New Roman"/>
                        <a:cs typeface="Arial"/>
                      </a:endParaRPr>
                    </a:p>
                  </a:txBody>
                  <a:tcPr marL="69338" marR="69338" marT="34669" marB="34669">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a:noFill/>
                    </a:lnT>
                    <a:lnB>
                      <a:noFill/>
                    </a:lnB>
                  </a:tcPr>
                </a:tc>
                <a:tc vMerge="1">
                  <a:txBody>
                    <a:bodyPr/>
                    <a:lstStyle/>
                    <a:p>
                      <a:endParaRPr lang="en-ZA"/>
                    </a:p>
                  </a:txBody>
                  <a:tcPr/>
                </a:tc>
                <a:tc>
                  <a:txBody>
                    <a:bodyPr/>
                    <a:lstStyle/>
                    <a:p>
                      <a:pPr>
                        <a:lnSpc>
                          <a:spcPct val="115000"/>
                        </a:lnSpc>
                        <a:spcAft>
                          <a:spcPts val="0"/>
                        </a:spcAft>
                      </a:pPr>
                      <a:endParaRPr lang="en-GB" sz="1000">
                        <a:latin typeface="Arial"/>
                        <a:ea typeface="Times New Roman"/>
                        <a:cs typeface="Arial"/>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254357">
                <a:tc vMerge="1">
                  <a:txBody>
                    <a:bodyPr/>
                    <a:lstStyle/>
                    <a:p>
                      <a:endParaRPr lang="en-ZA"/>
                    </a:p>
                  </a:txBody>
                  <a:tcPr/>
                </a:tc>
                <a:tc>
                  <a:txBody>
                    <a:bodyPr/>
                    <a:lstStyle/>
                    <a:p>
                      <a:pPr>
                        <a:lnSpc>
                          <a:spcPct val="115000"/>
                        </a:lnSpc>
                      </a:pPr>
                      <a:endParaRPr lang="en-ZA" sz="1100" b="1">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a:noFill/>
                    </a:lnT>
                    <a:lnB>
                      <a:noFill/>
                    </a:lnB>
                  </a:tcPr>
                </a:tc>
                <a:tc vMerge="1">
                  <a:txBody>
                    <a:bodyPr/>
                    <a:lstStyle/>
                    <a:p>
                      <a:endParaRPr lang="en-ZA"/>
                    </a:p>
                  </a:txBody>
                  <a:tcPr/>
                </a:tc>
                <a:tc>
                  <a:txBody>
                    <a:bodyPr/>
                    <a:lstStyle/>
                    <a:p>
                      <a:pPr>
                        <a:lnSpc>
                          <a:spcPct val="115000"/>
                        </a:lnSpc>
                      </a:pPr>
                      <a:endParaRPr lang="en-ZA" sz="1100" dirty="0">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254357">
                <a:tc>
                  <a:txBody>
                    <a:bodyPr/>
                    <a:lstStyle/>
                    <a:p>
                      <a:pPr>
                        <a:lnSpc>
                          <a:spcPct val="115000"/>
                        </a:lnSpc>
                      </a:pPr>
                      <a:endParaRPr lang="en-ZA" sz="1100" b="1" dirty="0">
                        <a:latin typeface="Calibri"/>
                        <a:cs typeface="Times New Roman"/>
                      </a:endParaRPr>
                    </a:p>
                  </a:txBody>
                  <a:tcPr marL="69338" marR="69338" marT="34669" marB="34669" anchor="ctr">
                    <a:lnL>
                      <a:noFill/>
                    </a:lnL>
                    <a:lnR>
                      <a:noFill/>
                    </a:lnR>
                    <a:lnT w="28575" cap="flat" cmpd="sng" algn="ctr">
                      <a:solidFill>
                        <a:srgbClr val="438355"/>
                      </a:solidFill>
                      <a:prstDash val="solid"/>
                      <a:round/>
                      <a:headEnd type="none" w="med" len="med"/>
                      <a:tailEnd type="none" w="med" len="med"/>
                    </a:lnT>
                    <a:lnB w="28575" cap="flat" cmpd="sng" algn="ctr">
                      <a:solidFill>
                        <a:srgbClr val="438355"/>
                      </a:solidFill>
                      <a:prstDash val="solid"/>
                      <a:round/>
                      <a:headEnd type="none" w="med" len="med"/>
                      <a:tailEnd type="none" w="med" len="med"/>
                    </a:lnB>
                  </a:tcPr>
                </a:tc>
                <a:tc>
                  <a:txBody>
                    <a:bodyPr/>
                    <a:lstStyle/>
                    <a:p>
                      <a:pPr>
                        <a:lnSpc>
                          <a:spcPct val="115000"/>
                        </a:lnSpc>
                      </a:pPr>
                      <a:endParaRPr lang="en-ZA" sz="1100" b="1">
                        <a:latin typeface="Calibri"/>
                        <a:cs typeface="Times New Roman"/>
                      </a:endParaRPr>
                    </a:p>
                  </a:txBody>
                  <a:tcPr marL="69338" marR="69338" marT="34669" marB="34669">
                    <a:lnL>
                      <a:noFill/>
                    </a:lnL>
                    <a:lnR w="28575" cap="flat" cmpd="sng" algn="ctr">
                      <a:solidFill>
                        <a:srgbClr val="438355"/>
                      </a:solidFill>
                      <a:prstDash val="solid"/>
                      <a:round/>
                      <a:headEnd type="none" w="med" len="med"/>
                      <a:tailEnd type="none" w="med" len="med"/>
                    </a:lnR>
                    <a:lnT>
                      <a:noFill/>
                    </a:lnT>
                    <a:lnB>
                      <a:noFill/>
                    </a:lnB>
                  </a:tcPr>
                </a:tc>
                <a:tc vMerge="1">
                  <a:txBody>
                    <a:bodyPr/>
                    <a:lstStyle/>
                    <a:p>
                      <a:endParaRPr lang="en-ZA"/>
                    </a:p>
                  </a:txBody>
                  <a:tcPr/>
                </a:tc>
                <a:tc>
                  <a:txBody>
                    <a:bodyPr/>
                    <a:lstStyle/>
                    <a:p>
                      <a:pPr>
                        <a:lnSpc>
                          <a:spcPct val="115000"/>
                        </a:lnSpc>
                      </a:pPr>
                      <a:endParaRPr lang="en-ZA" sz="1100">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254357">
                <a:tc rowSpan="6">
                  <a:txBody>
                    <a:bodyPr/>
                    <a:lstStyle/>
                    <a:p>
                      <a:pPr>
                        <a:lnSpc>
                          <a:spcPct val="115000"/>
                        </a:lnSpc>
                        <a:spcAft>
                          <a:spcPts val="0"/>
                        </a:spcAft>
                      </a:pPr>
                      <a:r>
                        <a:rPr lang="en-GB" sz="1600" b="1" kern="1200" dirty="0">
                          <a:latin typeface="Calibri"/>
                          <a:ea typeface="Times New Roman"/>
                          <a:cs typeface="Arial"/>
                        </a:rPr>
                        <a:t>Support accelerated transformation to a less energy and carbon intensive economy</a:t>
                      </a:r>
                      <a:endParaRPr lang="en-ZA" sz="2000" b="1" dirty="0">
                        <a:latin typeface="Arial"/>
                        <a:ea typeface="Times New Roman"/>
                        <a:cs typeface="Times New Roman"/>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w="28575" cap="flat" cmpd="sng" algn="ctr">
                      <a:solidFill>
                        <a:srgbClr val="438355"/>
                      </a:solidFill>
                      <a:prstDash val="solid"/>
                      <a:round/>
                      <a:headEnd type="none" w="med" len="med"/>
                      <a:tailEnd type="none" w="med" len="med"/>
                    </a:lnT>
                    <a:lnB w="28575" cap="flat" cmpd="sng" algn="ctr">
                      <a:solidFill>
                        <a:srgbClr val="438355"/>
                      </a:solidFill>
                      <a:prstDash val="solid"/>
                      <a:round/>
                      <a:headEnd type="none" w="med" len="med"/>
                      <a:tailEnd type="none" w="med" len="med"/>
                    </a:lnB>
                  </a:tcPr>
                </a:tc>
                <a:tc>
                  <a:txBody>
                    <a:bodyPr/>
                    <a:lstStyle/>
                    <a:p>
                      <a:pPr>
                        <a:lnSpc>
                          <a:spcPct val="115000"/>
                        </a:lnSpc>
                      </a:pPr>
                      <a:endParaRPr lang="en-ZA" sz="1100" b="1">
                        <a:latin typeface="Calibri"/>
                        <a:cs typeface="Times New Roman"/>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a:noFill/>
                    </a:lnT>
                    <a:lnB>
                      <a:noFill/>
                    </a:lnB>
                  </a:tcPr>
                </a:tc>
                <a:tc vMerge="1">
                  <a:txBody>
                    <a:bodyPr/>
                    <a:lstStyle/>
                    <a:p>
                      <a:endParaRPr lang="en-ZA"/>
                    </a:p>
                  </a:txBody>
                  <a:tcPr/>
                </a:tc>
                <a:tc>
                  <a:txBody>
                    <a:bodyPr/>
                    <a:lstStyle/>
                    <a:p>
                      <a:pPr>
                        <a:lnSpc>
                          <a:spcPct val="115000"/>
                        </a:lnSpc>
                      </a:pPr>
                      <a:endParaRPr lang="en-ZA" sz="1100">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254357">
                <a:tc vMerge="1">
                  <a:txBody>
                    <a:bodyPr/>
                    <a:lstStyle/>
                    <a:p>
                      <a:endParaRPr lang="en-ZA"/>
                    </a:p>
                  </a:txBody>
                  <a:tcPr/>
                </a:tc>
                <a:tc>
                  <a:txBody>
                    <a:bodyPr/>
                    <a:lstStyle/>
                    <a:p>
                      <a:pPr>
                        <a:lnSpc>
                          <a:spcPct val="115000"/>
                        </a:lnSpc>
                      </a:pPr>
                      <a:endParaRPr lang="en-ZA" sz="1100" b="1">
                        <a:latin typeface="Calibri"/>
                        <a:cs typeface="Times New Roman"/>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a:noFill/>
                    </a:lnT>
                    <a:lnB>
                      <a:noFill/>
                    </a:lnB>
                  </a:tcPr>
                </a:tc>
                <a:tc vMerge="1">
                  <a:txBody>
                    <a:bodyPr/>
                    <a:lstStyle/>
                    <a:p>
                      <a:endParaRPr lang="en-ZA"/>
                    </a:p>
                  </a:txBody>
                  <a:tcPr/>
                </a:tc>
                <a:tc>
                  <a:txBody>
                    <a:bodyPr/>
                    <a:lstStyle/>
                    <a:p>
                      <a:pPr>
                        <a:lnSpc>
                          <a:spcPct val="115000"/>
                        </a:lnSpc>
                      </a:pPr>
                      <a:endParaRPr lang="en-ZA" sz="1100" dirty="0">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254357">
                <a:tc vMerge="1">
                  <a:txBody>
                    <a:bodyPr/>
                    <a:lstStyle/>
                    <a:p>
                      <a:endParaRPr lang="en-ZA"/>
                    </a:p>
                  </a:txBody>
                  <a:tcPr/>
                </a:tc>
                <a:tc>
                  <a:txBody>
                    <a:bodyPr/>
                    <a:lstStyle/>
                    <a:p>
                      <a:pPr>
                        <a:lnSpc>
                          <a:spcPct val="115000"/>
                        </a:lnSpc>
                      </a:pPr>
                      <a:endParaRPr lang="en-ZA" sz="1100" b="1">
                        <a:latin typeface="Calibri"/>
                        <a:cs typeface="Times New Roman"/>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a:noFill/>
                    </a:lnT>
                    <a:lnB>
                      <a:noFill/>
                    </a:lnB>
                  </a:tcPr>
                </a:tc>
                <a:tc vMerge="1">
                  <a:txBody>
                    <a:bodyPr/>
                    <a:lstStyle/>
                    <a:p>
                      <a:endParaRPr lang="en-ZA"/>
                    </a:p>
                  </a:txBody>
                  <a:tcPr/>
                </a:tc>
                <a:tc>
                  <a:txBody>
                    <a:bodyPr/>
                    <a:lstStyle/>
                    <a:p>
                      <a:pPr>
                        <a:lnSpc>
                          <a:spcPct val="115000"/>
                        </a:lnSpc>
                      </a:pPr>
                      <a:endParaRPr lang="en-ZA" sz="1100">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254357">
                <a:tc vMerge="1">
                  <a:txBody>
                    <a:bodyPr/>
                    <a:lstStyle/>
                    <a:p>
                      <a:endParaRPr lang="en-ZA"/>
                    </a:p>
                  </a:txBody>
                  <a:tcPr/>
                </a:tc>
                <a:tc>
                  <a:txBody>
                    <a:bodyPr/>
                    <a:lstStyle/>
                    <a:p>
                      <a:pPr>
                        <a:lnSpc>
                          <a:spcPct val="115000"/>
                        </a:lnSpc>
                      </a:pPr>
                      <a:endParaRPr lang="en-ZA" sz="1100" b="1">
                        <a:latin typeface="Calibri"/>
                        <a:cs typeface="Times New Roman"/>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a:noFill/>
                    </a:lnT>
                    <a:lnB>
                      <a:noFill/>
                    </a:lnB>
                  </a:tcPr>
                </a:tc>
                <a:tc vMerge="1">
                  <a:txBody>
                    <a:bodyPr/>
                    <a:lstStyle/>
                    <a:p>
                      <a:endParaRPr lang="en-ZA"/>
                    </a:p>
                  </a:txBody>
                  <a:tcPr/>
                </a:tc>
                <a:tc>
                  <a:txBody>
                    <a:bodyPr/>
                    <a:lstStyle/>
                    <a:p>
                      <a:pPr>
                        <a:lnSpc>
                          <a:spcPct val="115000"/>
                        </a:lnSpc>
                      </a:pPr>
                      <a:endParaRPr lang="en-ZA" sz="1100">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254357">
                <a:tc vMerge="1">
                  <a:txBody>
                    <a:bodyPr/>
                    <a:lstStyle/>
                    <a:p>
                      <a:endParaRPr lang="en-ZA"/>
                    </a:p>
                  </a:txBody>
                  <a:tcPr/>
                </a:tc>
                <a:tc>
                  <a:txBody>
                    <a:bodyPr/>
                    <a:lstStyle/>
                    <a:p>
                      <a:pPr>
                        <a:lnSpc>
                          <a:spcPct val="115000"/>
                        </a:lnSpc>
                      </a:pPr>
                      <a:endParaRPr lang="en-ZA" sz="1100" b="1">
                        <a:latin typeface="Calibri"/>
                        <a:cs typeface="Times New Roman"/>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a:noFill/>
                    </a:lnT>
                    <a:lnB>
                      <a:noFill/>
                    </a:lnB>
                  </a:tcPr>
                </a:tc>
                <a:tc vMerge="1">
                  <a:txBody>
                    <a:bodyPr/>
                    <a:lstStyle/>
                    <a:p>
                      <a:endParaRPr lang="en-ZA"/>
                    </a:p>
                  </a:txBody>
                  <a:tcPr/>
                </a:tc>
                <a:tc>
                  <a:txBody>
                    <a:bodyPr/>
                    <a:lstStyle/>
                    <a:p>
                      <a:pPr>
                        <a:lnSpc>
                          <a:spcPct val="115000"/>
                        </a:lnSpc>
                      </a:pPr>
                      <a:endParaRPr lang="en-ZA" sz="1100">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254357">
                <a:tc vMerge="1">
                  <a:txBody>
                    <a:bodyPr/>
                    <a:lstStyle/>
                    <a:p>
                      <a:endParaRPr lang="en-ZA"/>
                    </a:p>
                  </a:txBody>
                  <a:tcPr/>
                </a:tc>
                <a:tc>
                  <a:txBody>
                    <a:bodyPr/>
                    <a:lstStyle/>
                    <a:p>
                      <a:pPr>
                        <a:lnSpc>
                          <a:spcPct val="115000"/>
                        </a:lnSpc>
                      </a:pPr>
                      <a:endParaRPr lang="en-ZA" sz="1100" b="1">
                        <a:latin typeface="Calibri"/>
                        <a:cs typeface="Times New Roman"/>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a:noFill/>
                    </a:lnT>
                    <a:lnB>
                      <a:noFill/>
                    </a:lnB>
                  </a:tcPr>
                </a:tc>
                <a:tc vMerge="1">
                  <a:txBody>
                    <a:bodyPr/>
                    <a:lstStyle/>
                    <a:p>
                      <a:endParaRPr lang="en-ZA"/>
                    </a:p>
                  </a:txBody>
                  <a:tcPr/>
                </a:tc>
                <a:tc>
                  <a:txBody>
                    <a:bodyPr/>
                    <a:lstStyle/>
                    <a:p>
                      <a:pPr>
                        <a:lnSpc>
                          <a:spcPct val="115000"/>
                        </a:lnSpc>
                      </a:pPr>
                      <a:endParaRPr lang="en-ZA" sz="1100" dirty="0">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254357">
                <a:tc>
                  <a:txBody>
                    <a:bodyPr/>
                    <a:lstStyle/>
                    <a:p>
                      <a:pPr>
                        <a:lnSpc>
                          <a:spcPct val="115000"/>
                        </a:lnSpc>
                      </a:pPr>
                      <a:endParaRPr lang="en-ZA" sz="1100" b="1" dirty="0">
                        <a:latin typeface="Calibri"/>
                        <a:cs typeface="Times New Roman"/>
                      </a:endParaRPr>
                    </a:p>
                  </a:txBody>
                  <a:tcPr marL="69338" marR="69338" marT="34669" marB="34669" anchor="ctr">
                    <a:lnL>
                      <a:noFill/>
                    </a:lnL>
                    <a:lnR>
                      <a:noFill/>
                    </a:lnR>
                    <a:lnT w="28575" cap="flat" cmpd="sng" algn="ctr">
                      <a:solidFill>
                        <a:srgbClr val="438355"/>
                      </a:solidFill>
                      <a:prstDash val="solid"/>
                      <a:round/>
                      <a:headEnd type="none" w="med" len="med"/>
                      <a:tailEnd type="none" w="med" len="med"/>
                    </a:lnT>
                    <a:lnB w="28575" cap="flat" cmpd="sng" algn="ctr">
                      <a:solidFill>
                        <a:srgbClr val="438355"/>
                      </a:solidFill>
                      <a:prstDash val="solid"/>
                      <a:round/>
                      <a:headEnd type="none" w="med" len="med"/>
                      <a:tailEnd type="none" w="med" len="med"/>
                    </a:lnB>
                  </a:tcPr>
                </a:tc>
                <a:tc>
                  <a:txBody>
                    <a:bodyPr/>
                    <a:lstStyle/>
                    <a:p>
                      <a:pPr>
                        <a:lnSpc>
                          <a:spcPct val="115000"/>
                        </a:lnSpc>
                      </a:pPr>
                      <a:endParaRPr lang="en-ZA" sz="1100" b="1">
                        <a:latin typeface="Calibri"/>
                        <a:cs typeface="Times New Roman"/>
                      </a:endParaRPr>
                    </a:p>
                  </a:txBody>
                  <a:tcPr marL="69338" marR="69338" marT="34669" marB="34669" anchor="ctr">
                    <a:lnL>
                      <a:noFill/>
                    </a:lnL>
                    <a:lnR>
                      <a:noFill/>
                    </a:lnR>
                    <a:lnT>
                      <a:noFill/>
                    </a:lnT>
                    <a:lnB>
                      <a:noFill/>
                    </a:lnB>
                  </a:tcPr>
                </a:tc>
                <a:tc>
                  <a:txBody>
                    <a:bodyPr/>
                    <a:lstStyle/>
                    <a:p>
                      <a:pPr>
                        <a:lnSpc>
                          <a:spcPct val="115000"/>
                        </a:lnSpc>
                      </a:pPr>
                      <a:endParaRPr lang="en-ZA" sz="1100" b="1">
                        <a:latin typeface="Calibri"/>
                        <a:cs typeface="Times New Roman"/>
                      </a:endParaRPr>
                    </a:p>
                  </a:txBody>
                  <a:tcPr marL="69338" marR="69338" marT="34669" marB="34669" anchor="ctr">
                    <a:lnL>
                      <a:noFill/>
                    </a:lnL>
                    <a:lnR>
                      <a:noFill/>
                    </a:lnR>
                    <a:lnT w="28575" cap="flat" cmpd="sng" algn="ctr">
                      <a:solidFill>
                        <a:srgbClr val="438355"/>
                      </a:solidFill>
                      <a:prstDash val="solid"/>
                      <a:round/>
                      <a:headEnd type="none" w="med" len="med"/>
                      <a:tailEnd type="none" w="med" len="med"/>
                    </a:lnT>
                    <a:lnB w="28575" cap="flat" cmpd="sng" algn="ctr">
                      <a:solidFill>
                        <a:srgbClr val="438355"/>
                      </a:solidFill>
                      <a:prstDash val="solid"/>
                      <a:round/>
                      <a:headEnd type="none" w="med" len="med"/>
                      <a:tailEnd type="none" w="med" len="med"/>
                    </a:lnB>
                  </a:tcPr>
                </a:tc>
                <a:tc>
                  <a:txBody>
                    <a:bodyPr/>
                    <a:lstStyle/>
                    <a:p>
                      <a:pPr>
                        <a:lnSpc>
                          <a:spcPct val="115000"/>
                        </a:lnSpc>
                      </a:pPr>
                      <a:endParaRPr lang="en-ZA" sz="1100">
                        <a:latin typeface="Calibri"/>
                        <a:cs typeface="Times New Roman"/>
                      </a:endParaRPr>
                    </a:p>
                  </a:txBody>
                  <a:tcPr marL="69338" marR="69338" marT="34669" marB="34669">
                    <a:lnL>
                      <a:noFill/>
                    </a:lnL>
                    <a:lnR>
                      <a:noFill/>
                    </a:lnR>
                    <a:lnT>
                      <a:noFill/>
                    </a:lnT>
                    <a:lnB>
                      <a:noFill/>
                    </a:lnB>
                  </a:tcPr>
                </a:tc>
              </a:tr>
              <a:tr h="254357">
                <a:tc rowSpan="5">
                  <a:txBody>
                    <a:bodyPr/>
                    <a:lstStyle/>
                    <a:p>
                      <a:pPr>
                        <a:lnSpc>
                          <a:spcPct val="115000"/>
                        </a:lnSpc>
                        <a:spcAft>
                          <a:spcPts val="0"/>
                        </a:spcAft>
                      </a:pPr>
                      <a:r>
                        <a:rPr lang="en-GB" sz="1600" b="1" kern="1200" dirty="0">
                          <a:latin typeface="Calibri"/>
                          <a:ea typeface="Times New Roman"/>
                          <a:cs typeface="Arial"/>
                        </a:rPr>
                        <a:t>Foster a culture of energy efficiency and more rational energy use</a:t>
                      </a:r>
                      <a:endParaRPr lang="en-ZA" sz="2000" b="1" dirty="0">
                        <a:latin typeface="Arial"/>
                        <a:ea typeface="Times New Roman"/>
                        <a:cs typeface="Times New Roman"/>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w="28575" cap="flat" cmpd="sng" algn="ctr">
                      <a:solidFill>
                        <a:srgbClr val="438355"/>
                      </a:solidFill>
                      <a:prstDash val="solid"/>
                      <a:round/>
                      <a:headEnd type="none" w="med" len="med"/>
                      <a:tailEnd type="none" w="med" len="med"/>
                    </a:lnT>
                    <a:lnB w="28575" cap="flat" cmpd="sng" algn="ctr">
                      <a:solidFill>
                        <a:srgbClr val="438355"/>
                      </a:solidFill>
                      <a:prstDash val="solid"/>
                      <a:round/>
                      <a:headEnd type="none" w="med" len="med"/>
                      <a:tailEnd type="none" w="med" len="med"/>
                    </a:lnB>
                  </a:tcPr>
                </a:tc>
                <a:tc>
                  <a:txBody>
                    <a:bodyPr/>
                    <a:lstStyle/>
                    <a:p>
                      <a:pPr>
                        <a:lnSpc>
                          <a:spcPct val="115000"/>
                        </a:lnSpc>
                      </a:pPr>
                      <a:endParaRPr lang="en-ZA" sz="1100" b="1">
                        <a:latin typeface="Calibri"/>
                        <a:cs typeface="Times New Roman"/>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a:noFill/>
                    </a:lnT>
                    <a:lnB>
                      <a:noFill/>
                    </a:lnB>
                  </a:tcPr>
                </a:tc>
                <a:tc rowSpan="5">
                  <a:txBody>
                    <a:bodyPr/>
                    <a:lstStyle/>
                    <a:p>
                      <a:pPr>
                        <a:lnSpc>
                          <a:spcPct val="115000"/>
                        </a:lnSpc>
                        <a:spcAft>
                          <a:spcPts val="0"/>
                        </a:spcAft>
                      </a:pPr>
                      <a:r>
                        <a:rPr lang="en-GB" sz="1800" b="1" kern="1200" dirty="0">
                          <a:latin typeface="Calibri"/>
                          <a:ea typeface="Times New Roman"/>
                          <a:cs typeface="Arial"/>
                        </a:rPr>
                        <a:t>3. Energy efficiency programme</a:t>
                      </a:r>
                      <a:endParaRPr lang="en-ZA" sz="2400" b="1" dirty="0">
                        <a:latin typeface="Arial"/>
                        <a:ea typeface="Times New Roman"/>
                        <a:cs typeface="Times New Roman"/>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w="28575" cap="flat" cmpd="sng" algn="ctr">
                      <a:solidFill>
                        <a:srgbClr val="438355"/>
                      </a:solidFill>
                      <a:prstDash val="solid"/>
                      <a:round/>
                      <a:headEnd type="none" w="med" len="med"/>
                      <a:tailEnd type="none" w="med" len="med"/>
                    </a:lnT>
                    <a:lnB w="28575" cap="flat" cmpd="sng" algn="ctr">
                      <a:solidFill>
                        <a:srgbClr val="438355"/>
                      </a:solidFill>
                      <a:prstDash val="solid"/>
                      <a:round/>
                      <a:headEnd type="none" w="med" len="med"/>
                      <a:tailEnd type="none" w="med" len="med"/>
                    </a:lnB>
                  </a:tcPr>
                </a:tc>
                <a:tc>
                  <a:txBody>
                    <a:bodyPr/>
                    <a:lstStyle/>
                    <a:p>
                      <a:pPr>
                        <a:lnSpc>
                          <a:spcPct val="115000"/>
                        </a:lnSpc>
                      </a:pPr>
                      <a:endParaRPr lang="en-ZA" sz="1100">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254357">
                <a:tc vMerge="1">
                  <a:txBody>
                    <a:bodyPr/>
                    <a:lstStyle/>
                    <a:p>
                      <a:endParaRPr lang="en-ZA"/>
                    </a:p>
                  </a:txBody>
                  <a:tcPr/>
                </a:tc>
                <a:tc>
                  <a:txBody>
                    <a:bodyPr/>
                    <a:lstStyle/>
                    <a:p>
                      <a:pPr>
                        <a:lnSpc>
                          <a:spcPct val="115000"/>
                        </a:lnSpc>
                      </a:pPr>
                      <a:endParaRPr lang="en-ZA" sz="1100" b="1" dirty="0">
                        <a:latin typeface="Calibri"/>
                        <a:cs typeface="Times New Roman"/>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a:noFill/>
                    </a:lnT>
                    <a:lnB>
                      <a:noFill/>
                    </a:lnB>
                  </a:tcPr>
                </a:tc>
                <a:tc vMerge="1">
                  <a:txBody>
                    <a:bodyPr/>
                    <a:lstStyle/>
                    <a:p>
                      <a:endParaRPr lang="en-ZA"/>
                    </a:p>
                  </a:txBody>
                  <a:tcPr/>
                </a:tc>
                <a:tc>
                  <a:txBody>
                    <a:bodyPr/>
                    <a:lstStyle/>
                    <a:p>
                      <a:pPr>
                        <a:lnSpc>
                          <a:spcPct val="115000"/>
                        </a:lnSpc>
                      </a:pPr>
                      <a:endParaRPr lang="en-ZA" sz="1100">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254357">
                <a:tc vMerge="1">
                  <a:txBody>
                    <a:bodyPr/>
                    <a:lstStyle/>
                    <a:p>
                      <a:endParaRPr lang="en-ZA"/>
                    </a:p>
                  </a:txBody>
                  <a:tcPr/>
                </a:tc>
                <a:tc>
                  <a:txBody>
                    <a:bodyPr/>
                    <a:lstStyle/>
                    <a:p>
                      <a:pPr>
                        <a:lnSpc>
                          <a:spcPct val="115000"/>
                        </a:lnSpc>
                      </a:pPr>
                      <a:endParaRPr lang="en-ZA" sz="1100" b="1" dirty="0">
                        <a:latin typeface="Calibri"/>
                        <a:cs typeface="Times New Roman"/>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a:noFill/>
                    </a:lnT>
                    <a:lnB>
                      <a:noFill/>
                    </a:lnB>
                  </a:tcPr>
                </a:tc>
                <a:tc vMerge="1">
                  <a:txBody>
                    <a:bodyPr/>
                    <a:lstStyle/>
                    <a:p>
                      <a:endParaRPr lang="en-ZA"/>
                    </a:p>
                  </a:txBody>
                  <a:tcPr/>
                </a:tc>
                <a:tc rowSpan="2">
                  <a:txBody>
                    <a:bodyPr/>
                    <a:lstStyle/>
                    <a:p>
                      <a:pPr>
                        <a:lnSpc>
                          <a:spcPct val="115000"/>
                        </a:lnSpc>
                      </a:pPr>
                      <a:endParaRPr lang="en-ZA" sz="1100">
                        <a:latin typeface="Calibri"/>
                        <a:cs typeface="Times New Roman"/>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0">
                <a:tc vMerge="1">
                  <a:txBody>
                    <a:bodyPr/>
                    <a:lstStyle/>
                    <a:p>
                      <a:endParaRPr lang="en-ZA"/>
                    </a:p>
                  </a:txBody>
                  <a:tcPr/>
                </a:tc>
                <a:tc rowSpan="2">
                  <a:txBody>
                    <a:bodyPr/>
                    <a:lstStyle/>
                    <a:p>
                      <a:pPr>
                        <a:lnSpc>
                          <a:spcPct val="115000"/>
                        </a:lnSpc>
                        <a:spcAft>
                          <a:spcPts val="0"/>
                        </a:spcAft>
                      </a:pPr>
                      <a:endParaRPr lang="en-GB" sz="1000">
                        <a:latin typeface="Arial"/>
                        <a:ea typeface="Times New Roman"/>
                        <a:cs typeface="Arial"/>
                      </a:endParaRPr>
                    </a:p>
                  </a:txBody>
                  <a:tcPr marL="69338" marR="69338" marT="34669" marB="34669" anchor="ctr">
                    <a:lnL w="28575" cap="flat" cmpd="sng" algn="ctr">
                      <a:solidFill>
                        <a:srgbClr val="438355"/>
                      </a:solidFill>
                      <a:prstDash val="solid"/>
                      <a:round/>
                      <a:headEnd type="none" w="med" len="med"/>
                      <a:tailEnd type="none" w="med" len="med"/>
                    </a:lnL>
                    <a:lnR w="28575" cap="flat" cmpd="sng" algn="ctr">
                      <a:solidFill>
                        <a:srgbClr val="438355"/>
                      </a:solidFill>
                      <a:prstDash val="solid"/>
                      <a:round/>
                      <a:headEnd type="none" w="med" len="med"/>
                      <a:tailEnd type="none" w="med" len="med"/>
                    </a:lnR>
                    <a:lnT>
                      <a:noFill/>
                    </a:lnT>
                    <a:lnB>
                      <a:noFill/>
                    </a:lnB>
                  </a:tcPr>
                </a:tc>
                <a:tc vMerge="1">
                  <a:txBody>
                    <a:bodyPr/>
                    <a:lstStyle/>
                    <a:p>
                      <a:endParaRPr lang="en-ZA"/>
                    </a:p>
                  </a:txBody>
                  <a:tcPr/>
                </a:tc>
                <a:tc vMerge="1">
                  <a:txBody>
                    <a:bodyPr/>
                    <a:lstStyle/>
                    <a:p>
                      <a:pPr>
                        <a:lnSpc>
                          <a:spcPct val="115000"/>
                        </a:lnSpc>
                        <a:spcAft>
                          <a:spcPts val="0"/>
                        </a:spcAft>
                      </a:pPr>
                      <a:endParaRPr lang="en-GB" sz="600" dirty="0">
                        <a:latin typeface="Arial"/>
                        <a:ea typeface="Times New Roman"/>
                        <a:cs typeface="Arial"/>
                      </a:endParaRPr>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r h="540514">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endParaRPr lang="en-ZA" sz="3200" dirty="0"/>
                    </a:p>
                  </a:txBody>
                  <a:tcPr marL="69338" marR="69338" marT="34669" marB="34669">
                    <a:lnL w="28575" cap="flat" cmpd="sng" algn="ctr">
                      <a:solidFill>
                        <a:srgbClr val="438355"/>
                      </a:solidFill>
                      <a:prstDash val="solid"/>
                      <a:round/>
                      <a:headEnd type="none" w="med" len="med"/>
                      <a:tailEnd type="none" w="med" len="med"/>
                    </a:lnL>
                    <a:lnR>
                      <a:noFill/>
                    </a:lnR>
                    <a:lnT>
                      <a:noFill/>
                    </a:lnT>
                    <a:lnB>
                      <a:noFill/>
                    </a:lnB>
                  </a:tcPr>
                </a:tc>
              </a:tr>
            </a:tbl>
          </a:graphicData>
        </a:graphic>
      </p:graphicFrame>
    </p:spTree>
    <p:extLst>
      <p:ext uri="{BB962C8B-B14F-4D97-AF65-F5344CB8AC3E}">
        <p14:creationId xmlns:p14="http://schemas.microsoft.com/office/powerpoint/2010/main" val="967498404"/>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latin typeface="+mj-lt"/>
              </a:rPr>
              <a:t>Renewables</a:t>
            </a:r>
            <a:endParaRPr lang="en-ZA" b="1" dirty="0">
              <a:latin typeface="+mj-lt"/>
            </a:endParaRPr>
          </a:p>
        </p:txBody>
      </p:sp>
      <p:sp>
        <p:nvSpPr>
          <p:cNvPr id="3" name="Content Placeholder 2"/>
          <p:cNvSpPr>
            <a:spLocks noGrp="1"/>
          </p:cNvSpPr>
          <p:nvPr>
            <p:ph idx="1"/>
          </p:nvPr>
        </p:nvSpPr>
        <p:spPr>
          <a:xfrm>
            <a:off x="251520" y="908720"/>
            <a:ext cx="5544616" cy="5217443"/>
          </a:xfrm>
        </p:spPr>
        <p:txBody>
          <a:bodyPr/>
          <a:lstStyle/>
          <a:p>
            <a:r>
              <a:rPr lang="en-ZA" dirty="0" smtClean="0"/>
              <a:t> </a:t>
            </a:r>
            <a:r>
              <a:rPr lang="en-ZA" sz="2200" dirty="0" smtClean="0">
                <a:latin typeface="+mn-lt"/>
              </a:rPr>
              <a:t>Renewable Energy Centre of Research &amp; Development (RECORD) in collaboration with GIZ and supporting technician training at CPUT and Technology Platforms</a:t>
            </a:r>
          </a:p>
          <a:p>
            <a:r>
              <a:rPr lang="en-ZA" sz="2200" dirty="0" smtClean="0">
                <a:latin typeface="+mn-lt"/>
              </a:rPr>
              <a:t>Projects in progress:</a:t>
            </a:r>
          </a:p>
          <a:p>
            <a:pPr>
              <a:buNone/>
            </a:pPr>
            <a:r>
              <a:rPr lang="en-ZA" sz="2200" dirty="0" smtClean="0">
                <a:latin typeface="+mn-lt"/>
              </a:rPr>
              <a:t>   Wind Atlas for South Africa (WASA) consortium partners include DUT, Denmark,   CSIR, SAWS and UCT</a:t>
            </a:r>
          </a:p>
          <a:p>
            <a:r>
              <a:rPr lang="en-ZA" sz="2200" dirty="0" smtClean="0">
                <a:latin typeface="+mn-lt"/>
              </a:rPr>
              <a:t> Support to Solar industry (met stations as part of larger SA Solar Atlas, SAURAN)</a:t>
            </a:r>
          </a:p>
          <a:p>
            <a:r>
              <a:rPr lang="en-ZA" sz="2200" dirty="0" smtClean="0">
                <a:latin typeface="+mn-lt"/>
              </a:rPr>
              <a:t> International collaboration (IEA Implementation Agreements and NCP for H2020)</a:t>
            </a:r>
          </a:p>
          <a:p>
            <a:pPr>
              <a:buNone/>
            </a:pPr>
            <a:endParaRPr lang="en-ZA" dirty="0" smtClean="0"/>
          </a:p>
          <a:p>
            <a:pPr>
              <a:buNone/>
            </a:pPr>
            <a:endParaRPr lang="en-ZA" dirty="0" smtClean="0"/>
          </a:p>
          <a:p>
            <a:endParaRPr lang="en-ZA" dirty="0" smtClean="0"/>
          </a:p>
          <a:p>
            <a:endParaRPr lang="en-ZA" dirty="0" smtClean="0"/>
          </a:p>
          <a:p>
            <a:endParaRPr lang="en-ZA" dirty="0" smtClean="0"/>
          </a:p>
          <a:p>
            <a:endParaRPr lang="en-ZA" dirty="0"/>
          </a:p>
        </p:txBody>
      </p:sp>
      <p:pic>
        <p:nvPicPr>
          <p:cNvPr id="20482" name="Picture 2" descr="Stock Photography - light bulb with &#10;wind turbine,solar &#10;cell and earth &#10;inside (elemen. &#10;fotosearch - search &#10;stock photos, &#10;pictures, wall &#10;murals, images, &#10;and photo clipart"/>
          <p:cNvPicPr>
            <a:picLocks noChangeAspect="1" noChangeArrowheads="1"/>
          </p:cNvPicPr>
          <p:nvPr/>
        </p:nvPicPr>
        <p:blipFill>
          <a:blip r:embed="rId2" cstate="print"/>
          <a:srcRect/>
          <a:stretch>
            <a:fillRect/>
          </a:stretch>
        </p:blipFill>
        <p:spPr bwMode="auto">
          <a:xfrm>
            <a:off x="5508104" y="3645024"/>
            <a:ext cx="2880320" cy="2533651"/>
          </a:xfrm>
          <a:prstGeom prst="rect">
            <a:avLst/>
          </a:prstGeom>
          <a:noFill/>
        </p:spPr>
      </p:pic>
      <p:pic>
        <p:nvPicPr>
          <p:cNvPr id="20484" name="Picture 4" descr="Stock Photo - wind turbine farm &#10;at sunset. fotosearch &#10;- search stock &#10;photos, pictures, &#10;wall murals, images, &#10;and photo clipart"/>
          <p:cNvPicPr>
            <a:picLocks noChangeAspect="1" noChangeArrowheads="1"/>
          </p:cNvPicPr>
          <p:nvPr/>
        </p:nvPicPr>
        <p:blipFill>
          <a:blip r:embed="rId3" cstate="print"/>
          <a:srcRect/>
          <a:stretch>
            <a:fillRect/>
          </a:stretch>
        </p:blipFill>
        <p:spPr bwMode="auto">
          <a:xfrm>
            <a:off x="5508104" y="1052736"/>
            <a:ext cx="3333750" cy="2409826"/>
          </a:xfrm>
          <a:prstGeom prst="rect">
            <a:avLst/>
          </a:prstGeom>
          <a:noFill/>
        </p:spPr>
      </p:pic>
    </p:spTree>
    <p:extLst>
      <p:ext uri="{BB962C8B-B14F-4D97-AF65-F5344CB8AC3E}">
        <p14:creationId xmlns:p14="http://schemas.microsoft.com/office/powerpoint/2010/main" val="198750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95288" y="116633"/>
            <a:ext cx="6120928" cy="792088"/>
          </a:xfrm>
        </p:spPr>
        <p:txBody>
          <a:bodyPr/>
          <a:lstStyle/>
          <a:p>
            <a:r>
              <a:rPr lang="en-ZA" altLang="en-US" sz="3200" b="1" dirty="0" smtClean="0">
                <a:latin typeface="+mj-lt"/>
              </a:rPr>
              <a:t>Progress on SWH Installation   </a:t>
            </a:r>
          </a:p>
        </p:txBody>
      </p:sp>
      <p:sp>
        <p:nvSpPr>
          <p:cNvPr id="10243" name="Content Placeholder 2"/>
          <p:cNvSpPr>
            <a:spLocks noGrp="1"/>
          </p:cNvSpPr>
          <p:nvPr>
            <p:ph idx="1"/>
          </p:nvPr>
        </p:nvSpPr>
        <p:spPr>
          <a:xfrm>
            <a:off x="-293688" y="980729"/>
            <a:ext cx="9242426" cy="5496272"/>
          </a:xfrm>
        </p:spPr>
        <p:txBody>
          <a:bodyPr/>
          <a:lstStyle/>
          <a:p>
            <a:pPr marL="457200" lvl="1" indent="0" eaLnBrk="1" hangingPunct="1">
              <a:buNone/>
            </a:pPr>
            <a:r>
              <a:rPr lang="en-US" altLang="en-US" sz="1600" dirty="0" smtClean="0"/>
              <a:t>	</a:t>
            </a:r>
            <a:r>
              <a:rPr lang="en-US" altLang="en-US" sz="1800" dirty="0" smtClean="0">
                <a:latin typeface="+mn-lt"/>
              </a:rPr>
              <a:t>A number of key developments have taken place and new initiatives are being undertaken</a:t>
            </a:r>
          </a:p>
          <a:p>
            <a:pPr lvl="2" eaLnBrk="1" hangingPunct="1">
              <a:buFontTx/>
              <a:buChar char="•"/>
            </a:pPr>
            <a:r>
              <a:rPr lang="en-US" altLang="en-US" sz="1800" dirty="0" smtClean="0">
                <a:latin typeface="+mn-lt"/>
              </a:rPr>
              <a:t>CEF 500 Project – increased awareness, introduced standards and quantified savings</a:t>
            </a:r>
          </a:p>
          <a:p>
            <a:pPr lvl="2" eaLnBrk="1" hangingPunct="1">
              <a:buFontTx/>
              <a:buChar char="•"/>
            </a:pPr>
            <a:endParaRPr lang="en-US" altLang="en-US" sz="1800" dirty="0" smtClean="0">
              <a:latin typeface="+mn-lt"/>
            </a:endParaRPr>
          </a:p>
          <a:p>
            <a:pPr lvl="2" eaLnBrk="1" hangingPunct="1">
              <a:buFontTx/>
              <a:buChar char="•"/>
            </a:pPr>
            <a:r>
              <a:rPr lang="en-US" altLang="en-US" sz="1800" dirty="0" smtClean="0">
                <a:latin typeface="+mn-lt"/>
              </a:rPr>
              <a:t>Eskom Subsidy Program –  to install 925 000 SWH by offering an incentive in the form of a rebate payable to homeowners.  The rebate amount is based on thermal efficiency as tested by the SABS.  (Program stopped and handed to DOE)</a:t>
            </a:r>
          </a:p>
          <a:p>
            <a:pPr lvl="2" eaLnBrk="1" hangingPunct="1">
              <a:buFontTx/>
              <a:buChar char="•"/>
            </a:pPr>
            <a:endParaRPr lang="en-US" altLang="en-US" sz="1800" dirty="0" smtClean="0">
              <a:latin typeface="+mn-lt"/>
            </a:endParaRPr>
          </a:p>
          <a:p>
            <a:pPr lvl="2" eaLnBrk="1" hangingPunct="1">
              <a:buFontTx/>
              <a:buChar char="•"/>
            </a:pPr>
            <a:r>
              <a:rPr lang="en-US" altLang="en-US" sz="1800" dirty="0" smtClean="0">
                <a:latin typeface="+mn-lt"/>
              </a:rPr>
              <a:t>Western Cape Provincial Government has installed 1 000 in rural homes as part of a pilot project</a:t>
            </a:r>
          </a:p>
          <a:p>
            <a:pPr lvl="2" eaLnBrk="1" hangingPunct="1">
              <a:buFontTx/>
              <a:buChar char="•"/>
            </a:pPr>
            <a:endParaRPr lang="en-US" altLang="en-US" sz="1800" dirty="0" smtClean="0">
              <a:latin typeface="+mn-lt"/>
            </a:endParaRPr>
          </a:p>
          <a:p>
            <a:pPr lvl="2" eaLnBrk="1" hangingPunct="1">
              <a:buFontTx/>
              <a:buChar char="•"/>
            </a:pPr>
            <a:r>
              <a:rPr lang="en-US" altLang="en-US" sz="1800" dirty="0" smtClean="0">
                <a:latin typeface="+mn-lt"/>
              </a:rPr>
              <a:t> City of Cape Town -  large-scale installation in a low income area, </a:t>
            </a:r>
            <a:r>
              <a:rPr lang="en-US" altLang="en-US" sz="1800" dirty="0" err="1" smtClean="0">
                <a:latin typeface="+mn-lt"/>
              </a:rPr>
              <a:t>Kuyasa</a:t>
            </a:r>
            <a:r>
              <a:rPr lang="en-US" altLang="en-US" sz="1800" dirty="0" smtClean="0">
                <a:latin typeface="+mn-lt"/>
              </a:rPr>
              <a:t> project  involves installation of SWH, ceiling insulation and compact  fluorescent lighting and has been registered as SA’s first project under the CDM</a:t>
            </a:r>
          </a:p>
          <a:p>
            <a:pPr lvl="3">
              <a:buFontTx/>
              <a:buChar char="•"/>
            </a:pPr>
            <a:r>
              <a:rPr lang="en-US" altLang="en-US" sz="1800" dirty="0" smtClean="0">
                <a:latin typeface="+mn-lt"/>
              </a:rPr>
              <a:t> &gt;10% city owned homes running on SWH. </a:t>
            </a:r>
          </a:p>
          <a:p>
            <a:pPr lvl="3">
              <a:buFontTx/>
              <a:buChar char="•"/>
            </a:pPr>
            <a:r>
              <a:rPr lang="en-US" altLang="en-US" sz="1800" dirty="0" smtClean="0">
                <a:latin typeface="+mn-lt"/>
              </a:rPr>
              <a:t>Has created a by-law through the building plans approval to have all new residential and commercial buildings equipped with SWH</a:t>
            </a:r>
          </a:p>
          <a:p>
            <a:pPr lvl="3" eaLnBrk="1" hangingPunct="1">
              <a:buFont typeface="Arial" panose="020B0604020202020204" pitchFamily="34" charset="0"/>
              <a:buChar char="•"/>
            </a:pPr>
            <a:endParaRPr lang="en-US" altLang="en-US" sz="1800" dirty="0" smtClean="0">
              <a:latin typeface="+mn-lt"/>
            </a:endParaRPr>
          </a:p>
          <a:p>
            <a:pPr marL="914400" lvl="2" indent="0" eaLnBrk="1" hangingPunct="1">
              <a:buNone/>
            </a:pPr>
            <a:r>
              <a:rPr lang="en-US" altLang="en-US" sz="1800" dirty="0" smtClean="0">
                <a:latin typeface="+mn-lt"/>
              </a:rPr>
              <a:t>	</a:t>
            </a:r>
          </a:p>
        </p:txBody>
      </p:sp>
      <p:sp>
        <p:nvSpPr>
          <p:cNvPr id="4" name="Slide Number Placeholder 3"/>
          <p:cNvSpPr>
            <a:spLocks noGrp="1"/>
          </p:cNvSpPr>
          <p:nvPr>
            <p:ph type="sldNum" sz="quarter" idx="4294967295"/>
          </p:nvPr>
        </p:nvSpPr>
        <p:spPr>
          <a:xfrm>
            <a:off x="8459788" y="6367463"/>
            <a:ext cx="287337" cy="215900"/>
          </a:xfrm>
          <a:prstGeom prst="rect">
            <a:avLst/>
          </a:prstGeom>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46F02B9-F606-49E5-9758-C5FE211B0E42}" type="slidenum">
              <a:rPr lang="en-GB" altLang="en-US" sz="800">
                <a:latin typeface="Arial" panose="020B0604020202020204" pitchFamily="34" charset="0"/>
              </a:rPr>
              <a:pPr eaLnBrk="1" hangingPunct="1"/>
              <a:t>6</a:t>
            </a:fld>
            <a:endParaRPr lang="en-GB" altLang="en-US" sz="800">
              <a:latin typeface="Arial" panose="020B0604020202020204" pitchFamily="34" charset="0"/>
            </a:endParaRPr>
          </a:p>
        </p:txBody>
      </p:sp>
    </p:spTree>
    <p:extLst>
      <p:ext uri="{BB962C8B-B14F-4D97-AF65-F5344CB8AC3E}">
        <p14:creationId xmlns:p14="http://schemas.microsoft.com/office/powerpoint/2010/main" val="2818855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95288" y="116633"/>
            <a:ext cx="6336952" cy="792088"/>
          </a:xfrm>
        </p:spPr>
        <p:txBody>
          <a:bodyPr/>
          <a:lstStyle/>
          <a:p>
            <a:r>
              <a:rPr lang="en-ZA" altLang="en-US" sz="3200" b="1" dirty="0" smtClean="0">
                <a:latin typeface="+mj-lt"/>
              </a:rPr>
              <a:t>Progress on SWH Installation</a:t>
            </a:r>
          </a:p>
        </p:txBody>
      </p:sp>
      <p:sp>
        <p:nvSpPr>
          <p:cNvPr id="11267" name="Content Placeholder 2"/>
          <p:cNvSpPr>
            <a:spLocks noGrp="1"/>
          </p:cNvSpPr>
          <p:nvPr>
            <p:ph idx="1"/>
          </p:nvPr>
        </p:nvSpPr>
        <p:spPr>
          <a:xfrm>
            <a:off x="-511175" y="980728"/>
            <a:ext cx="9525000" cy="5256560"/>
          </a:xfrm>
        </p:spPr>
        <p:txBody>
          <a:bodyPr/>
          <a:lstStyle/>
          <a:p>
            <a:pPr marL="457200" lvl="1" indent="0" eaLnBrk="1" hangingPunct="1">
              <a:buNone/>
            </a:pPr>
            <a:r>
              <a:rPr lang="en-US" altLang="en-US" sz="1600" dirty="0" smtClean="0"/>
              <a:t>	</a:t>
            </a:r>
          </a:p>
          <a:p>
            <a:pPr lvl="2" eaLnBrk="1" hangingPunct="1"/>
            <a:r>
              <a:rPr lang="en-US" altLang="en-US" sz="1800" dirty="0" smtClean="0">
                <a:latin typeface="+mn-lt"/>
              </a:rPr>
              <a:t>Nelson Mandela Bay Metro – targeting 1 220 (300) installations, offering homeowners low-interest loans with flexible repayment terms</a:t>
            </a:r>
          </a:p>
          <a:p>
            <a:pPr lvl="2" eaLnBrk="1" hangingPunct="1"/>
            <a:endParaRPr lang="en-US" altLang="en-US" sz="1800" dirty="0" smtClean="0">
              <a:latin typeface="+mn-lt"/>
            </a:endParaRPr>
          </a:p>
          <a:p>
            <a:pPr lvl="2" eaLnBrk="1" hangingPunct="1"/>
            <a:r>
              <a:rPr lang="en-US" altLang="en-US" sz="1800" dirty="0" smtClean="0">
                <a:latin typeface="+mn-lt"/>
              </a:rPr>
              <a:t> Ekurhuleni - &gt;100 000 units, 72 months payment, ownership thereafter</a:t>
            </a:r>
          </a:p>
          <a:p>
            <a:pPr lvl="2" eaLnBrk="1" hangingPunct="1"/>
            <a:endParaRPr lang="en-US" altLang="en-US" sz="1800" dirty="0" smtClean="0">
              <a:latin typeface="+mn-lt"/>
            </a:endParaRPr>
          </a:p>
          <a:p>
            <a:pPr lvl="2" eaLnBrk="1" hangingPunct="1"/>
            <a:r>
              <a:rPr lang="en-US" altLang="en-US" sz="1800" dirty="0" smtClean="0">
                <a:latin typeface="+mn-lt"/>
              </a:rPr>
              <a:t> DOE Target of 1 000 000 by 2014 – Target missed</a:t>
            </a:r>
          </a:p>
          <a:p>
            <a:pPr lvl="3"/>
            <a:r>
              <a:rPr lang="en-ZA" altLang="en-US" sz="1800" dirty="0" smtClean="0">
                <a:latin typeface="+mn-lt"/>
              </a:rPr>
              <a:t>To ensure a smooth transition into the new incentive scheme, DOE and NERSA are in consultation. The approach as well as timelines for its implementation still outstanding.</a:t>
            </a:r>
          </a:p>
          <a:p>
            <a:pPr lvl="2" eaLnBrk="1" hangingPunct="1"/>
            <a:endParaRPr lang="en-ZA" altLang="en-US" sz="1800" dirty="0" smtClean="0">
              <a:latin typeface="+mn-lt"/>
            </a:endParaRPr>
          </a:p>
          <a:p>
            <a:pPr lvl="2" eaLnBrk="1" hangingPunct="1"/>
            <a:endParaRPr lang="en-ZA" altLang="en-US" sz="1800" dirty="0" smtClean="0">
              <a:latin typeface="+mn-lt"/>
            </a:endParaRPr>
          </a:p>
          <a:p>
            <a:pPr lvl="2" eaLnBrk="1" hangingPunct="1"/>
            <a:endParaRPr lang="en-US" altLang="en-US" sz="1800" dirty="0" smtClean="0">
              <a:latin typeface="+mn-lt"/>
            </a:endParaRPr>
          </a:p>
          <a:p>
            <a:pPr lvl="1" eaLnBrk="1" hangingPunct="1"/>
            <a:endParaRPr lang="en-US" altLang="en-US" sz="1600" dirty="0" smtClean="0"/>
          </a:p>
        </p:txBody>
      </p:sp>
      <p:sp>
        <p:nvSpPr>
          <p:cNvPr id="4" name="Slide Number Placeholder 3"/>
          <p:cNvSpPr>
            <a:spLocks noGrp="1"/>
          </p:cNvSpPr>
          <p:nvPr>
            <p:ph type="sldNum" sz="quarter" idx="4294967295"/>
          </p:nvPr>
        </p:nvSpPr>
        <p:spPr>
          <a:xfrm>
            <a:off x="8459788" y="6367463"/>
            <a:ext cx="287337" cy="215900"/>
          </a:xfrm>
          <a:prstGeom prst="rect">
            <a:avLst/>
          </a:prstGeom>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4828E15-D0FA-4BBA-B4BC-8629FC403AFD}" type="slidenum">
              <a:rPr lang="en-GB" altLang="en-US" sz="800">
                <a:latin typeface="Arial" panose="020B0604020202020204" pitchFamily="34" charset="0"/>
              </a:rPr>
              <a:pPr eaLnBrk="1" hangingPunct="1"/>
              <a:t>7</a:t>
            </a:fld>
            <a:endParaRPr lang="en-GB" altLang="en-US" sz="800">
              <a:latin typeface="Arial" panose="020B0604020202020204" pitchFamily="34" charset="0"/>
            </a:endParaRPr>
          </a:p>
        </p:txBody>
      </p:sp>
    </p:spTree>
    <p:extLst>
      <p:ext uri="{BB962C8B-B14F-4D97-AF65-F5344CB8AC3E}">
        <p14:creationId xmlns:p14="http://schemas.microsoft.com/office/powerpoint/2010/main" val="3583045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431800"/>
          </a:xfrm>
        </p:spPr>
        <p:txBody>
          <a:bodyPr/>
          <a:lstStyle/>
          <a:p>
            <a:r>
              <a:rPr lang="en-ZA" sz="2800" b="1" dirty="0">
                <a:latin typeface="+mj-lt"/>
              </a:rPr>
              <a:t>SWH INSTALLATIONS: 10 JANUARY 2014</a:t>
            </a:r>
          </a:p>
        </p:txBody>
      </p:sp>
      <p:graphicFrame>
        <p:nvGraphicFramePr>
          <p:cNvPr id="4" name="Content Placeholder 3"/>
          <p:cNvGraphicFramePr>
            <a:graphicFrameLocks noGrp="1"/>
          </p:cNvGraphicFramePr>
          <p:nvPr>
            <p:ph idx="1"/>
            <p:extLst/>
          </p:nvPr>
        </p:nvGraphicFramePr>
        <p:xfrm>
          <a:off x="539552" y="1124745"/>
          <a:ext cx="6552728" cy="4806631"/>
        </p:xfrm>
        <a:graphic>
          <a:graphicData uri="http://schemas.openxmlformats.org/drawingml/2006/table">
            <a:tbl>
              <a:tblPr>
                <a:tableStyleId>{5C22544A-7EE6-4342-B048-85BDC9FD1C3A}</a:tableStyleId>
              </a:tblPr>
              <a:tblGrid>
                <a:gridCol w="2821979"/>
                <a:gridCol w="1498501"/>
                <a:gridCol w="2232248"/>
              </a:tblGrid>
              <a:tr h="432047">
                <a:tc>
                  <a:txBody>
                    <a:bodyPr/>
                    <a:lstStyle/>
                    <a:p>
                      <a:pPr algn="ctr" fontAlgn="b"/>
                      <a:r>
                        <a:rPr lang="en-US" sz="1800" u="none" strike="noStrike" dirty="0">
                          <a:effectLst/>
                        </a:rPr>
                        <a:t>PROVINCE </a:t>
                      </a:r>
                      <a:endParaRPr lang="en-US" sz="1800" b="1" i="1"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QUANTITY</a:t>
                      </a:r>
                      <a:endParaRPr lang="en-US" sz="1800" b="1"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a:t>
                      </a:r>
                      <a:endParaRPr lang="en-US" sz="1800" b="1" i="1" u="none" strike="noStrike">
                        <a:solidFill>
                          <a:srgbClr val="000000"/>
                        </a:solidFill>
                        <a:effectLst/>
                        <a:latin typeface="Calibri" panose="020F0502020204030204" pitchFamily="34" charset="0"/>
                      </a:endParaRPr>
                    </a:p>
                  </a:txBody>
                  <a:tcPr marL="7620" marR="7620" marT="7620" marB="0" anchor="b"/>
                </a:tc>
              </a:tr>
              <a:tr h="182880">
                <a:tc>
                  <a:txBody>
                    <a:bodyPr/>
                    <a:lstStyle/>
                    <a:p>
                      <a:pPr algn="ctr" fontAlgn="b"/>
                      <a:r>
                        <a:rPr lang="en-US" sz="1800" u="none" strike="noStrike" dirty="0">
                          <a:effectLst/>
                        </a:rPr>
                        <a:t> </a:t>
                      </a:r>
                      <a:endParaRPr lang="en-US" sz="1800" b="1" i="1"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 </a:t>
                      </a:r>
                      <a:endParaRPr lang="en-US" sz="1800" b="1" i="1"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 </a:t>
                      </a:r>
                      <a:endParaRPr lang="en-US" sz="1800" b="1" i="1" u="none" strike="noStrike">
                        <a:solidFill>
                          <a:srgbClr val="000000"/>
                        </a:solidFill>
                        <a:effectLst/>
                        <a:latin typeface="Calibri" panose="020F0502020204030204" pitchFamily="34" charset="0"/>
                      </a:endParaRPr>
                    </a:p>
                  </a:txBody>
                  <a:tcPr marL="7620" marR="7620" marT="7620" marB="0" anchor="b"/>
                </a:tc>
              </a:tr>
              <a:tr h="321176">
                <a:tc>
                  <a:txBody>
                    <a:bodyPr/>
                    <a:lstStyle/>
                    <a:p>
                      <a:pPr algn="l" fontAlgn="b"/>
                      <a:r>
                        <a:rPr lang="en-US" sz="1800" u="none" strike="noStrike">
                          <a:effectLst/>
                        </a:rPr>
                        <a:t>LIMPOPO </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4,512</a:t>
                      </a:r>
                      <a:endParaRPr lang="en-US" sz="1800" b="0" i="1"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1%</a:t>
                      </a:r>
                      <a:endParaRPr lang="en-US" sz="1800" b="1" i="1" u="none" strike="noStrike" dirty="0">
                        <a:solidFill>
                          <a:srgbClr val="000000"/>
                        </a:solidFill>
                        <a:effectLst/>
                        <a:latin typeface="Calibri" panose="020F0502020204030204" pitchFamily="34" charset="0"/>
                      </a:endParaRPr>
                    </a:p>
                  </a:txBody>
                  <a:tcPr marL="7620" marR="7620" marT="7620" marB="0" anchor="b"/>
                </a:tc>
              </a:tr>
              <a:tr h="360040">
                <a:tc>
                  <a:txBody>
                    <a:bodyPr/>
                    <a:lstStyle/>
                    <a:p>
                      <a:pPr algn="l" fontAlgn="b"/>
                      <a:r>
                        <a:rPr lang="en-US" sz="1800" u="none" strike="noStrike">
                          <a:effectLst/>
                        </a:rPr>
                        <a:t>NORTH WEST </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11,359</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3%</a:t>
                      </a:r>
                      <a:endParaRPr lang="en-US" sz="1800" b="1" i="1" u="none" strike="noStrike" dirty="0">
                        <a:solidFill>
                          <a:srgbClr val="000000"/>
                        </a:solidFill>
                        <a:effectLst/>
                        <a:latin typeface="Calibri" panose="020F0502020204030204" pitchFamily="34" charset="0"/>
                      </a:endParaRPr>
                    </a:p>
                  </a:txBody>
                  <a:tcPr marL="7620" marR="7620" marT="7620" marB="0" anchor="b"/>
                </a:tc>
              </a:tr>
              <a:tr h="288032">
                <a:tc>
                  <a:txBody>
                    <a:bodyPr/>
                    <a:lstStyle/>
                    <a:p>
                      <a:pPr algn="l" fontAlgn="b"/>
                      <a:r>
                        <a:rPr lang="en-US" sz="1800" u="none" strike="noStrike">
                          <a:effectLst/>
                        </a:rPr>
                        <a:t>MPUMALANGA</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15,228</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4%</a:t>
                      </a:r>
                      <a:endParaRPr lang="en-US" sz="1800" b="1" i="1" u="none" strike="noStrike" dirty="0">
                        <a:solidFill>
                          <a:srgbClr val="000000"/>
                        </a:solidFill>
                        <a:effectLst/>
                        <a:latin typeface="Calibri" panose="020F0502020204030204" pitchFamily="34" charset="0"/>
                      </a:endParaRPr>
                    </a:p>
                  </a:txBody>
                  <a:tcPr marL="7620" marR="7620" marT="7620" marB="0" anchor="b"/>
                </a:tc>
              </a:tr>
              <a:tr h="288032">
                <a:tc>
                  <a:txBody>
                    <a:bodyPr/>
                    <a:lstStyle/>
                    <a:p>
                      <a:pPr algn="l" fontAlgn="b"/>
                      <a:r>
                        <a:rPr lang="en-US" sz="1800" u="none" strike="noStrike">
                          <a:effectLst/>
                        </a:rPr>
                        <a:t>NORTHERN CAPE </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16,534</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4%</a:t>
                      </a:r>
                      <a:endParaRPr lang="en-US" sz="1800" b="1" i="1" u="none" strike="noStrike" dirty="0">
                        <a:solidFill>
                          <a:srgbClr val="000000"/>
                        </a:solidFill>
                        <a:effectLst/>
                        <a:latin typeface="Calibri" panose="020F0502020204030204" pitchFamily="34" charset="0"/>
                      </a:endParaRPr>
                    </a:p>
                  </a:txBody>
                  <a:tcPr marL="7620" marR="7620" marT="7620" marB="0" anchor="b"/>
                </a:tc>
              </a:tr>
              <a:tr h="288032">
                <a:tc>
                  <a:txBody>
                    <a:bodyPr/>
                    <a:lstStyle/>
                    <a:p>
                      <a:pPr algn="l" fontAlgn="b"/>
                      <a:r>
                        <a:rPr lang="en-US" sz="1800" u="none" strike="noStrike">
                          <a:effectLst/>
                        </a:rPr>
                        <a:t>FREE STATE </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33,576</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8%</a:t>
                      </a:r>
                      <a:endParaRPr lang="en-US" sz="1800" b="1" i="1" u="none" strike="noStrike" dirty="0">
                        <a:solidFill>
                          <a:srgbClr val="000000"/>
                        </a:solidFill>
                        <a:effectLst/>
                        <a:latin typeface="Calibri" panose="020F0502020204030204" pitchFamily="34" charset="0"/>
                      </a:endParaRPr>
                    </a:p>
                  </a:txBody>
                  <a:tcPr marL="7620" marR="7620" marT="7620" marB="0" anchor="b"/>
                </a:tc>
              </a:tr>
              <a:tr h="360040">
                <a:tc>
                  <a:txBody>
                    <a:bodyPr/>
                    <a:lstStyle/>
                    <a:p>
                      <a:pPr algn="l" fontAlgn="b"/>
                      <a:r>
                        <a:rPr lang="en-US" sz="1800" u="none" strike="noStrike">
                          <a:effectLst/>
                        </a:rPr>
                        <a:t>WESTERN CAPE </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56,071</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14%</a:t>
                      </a:r>
                      <a:endParaRPr lang="en-US" sz="1800" b="1" i="1" u="none" strike="noStrike" dirty="0">
                        <a:solidFill>
                          <a:srgbClr val="000000"/>
                        </a:solidFill>
                        <a:effectLst/>
                        <a:latin typeface="Calibri" panose="020F0502020204030204" pitchFamily="34" charset="0"/>
                      </a:endParaRPr>
                    </a:p>
                  </a:txBody>
                  <a:tcPr marL="7620" marR="7620" marT="7620" marB="0" anchor="b"/>
                </a:tc>
              </a:tr>
              <a:tr h="360040">
                <a:tc>
                  <a:txBody>
                    <a:bodyPr/>
                    <a:lstStyle/>
                    <a:p>
                      <a:pPr algn="l" fontAlgn="b"/>
                      <a:r>
                        <a:rPr lang="en-US" sz="1800" u="none" strike="noStrike">
                          <a:effectLst/>
                        </a:rPr>
                        <a:t>EASTERN CAPE </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56,957</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14%</a:t>
                      </a:r>
                      <a:endParaRPr lang="en-US" sz="1800" b="1" i="1" u="none" strike="noStrike" dirty="0">
                        <a:solidFill>
                          <a:srgbClr val="000000"/>
                        </a:solidFill>
                        <a:effectLst/>
                        <a:latin typeface="Calibri" panose="020F0502020204030204" pitchFamily="34" charset="0"/>
                      </a:endParaRPr>
                    </a:p>
                  </a:txBody>
                  <a:tcPr marL="7620" marR="7620" marT="7620" marB="0" anchor="b"/>
                </a:tc>
              </a:tr>
              <a:tr h="288032">
                <a:tc>
                  <a:txBody>
                    <a:bodyPr/>
                    <a:lstStyle/>
                    <a:p>
                      <a:pPr algn="l" fontAlgn="b"/>
                      <a:r>
                        <a:rPr lang="en-US" sz="1800" u="none" strike="noStrike">
                          <a:effectLst/>
                        </a:rPr>
                        <a:t>KWAZULU-NATAL </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71,149</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18%</a:t>
                      </a:r>
                      <a:endParaRPr lang="en-US" sz="1800" b="1" i="1" u="none" strike="noStrike" dirty="0">
                        <a:solidFill>
                          <a:srgbClr val="000000"/>
                        </a:solidFill>
                        <a:effectLst/>
                        <a:latin typeface="Calibri" panose="020F0502020204030204" pitchFamily="34" charset="0"/>
                      </a:endParaRPr>
                    </a:p>
                  </a:txBody>
                  <a:tcPr marL="7620" marR="7620" marT="7620" marB="0" anchor="b"/>
                </a:tc>
              </a:tr>
              <a:tr h="288032">
                <a:tc>
                  <a:txBody>
                    <a:bodyPr/>
                    <a:lstStyle/>
                    <a:p>
                      <a:pPr algn="l" fontAlgn="b"/>
                      <a:r>
                        <a:rPr lang="en-US" sz="1800" u="none" strike="noStrike">
                          <a:effectLst/>
                        </a:rPr>
                        <a:t>GAUTENG </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134,660</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34%</a:t>
                      </a:r>
                      <a:endParaRPr lang="en-US" sz="1800" b="1" i="1" u="none" strike="noStrike" dirty="0">
                        <a:solidFill>
                          <a:srgbClr val="000000"/>
                        </a:solidFill>
                        <a:effectLst/>
                        <a:latin typeface="Calibri" panose="020F0502020204030204" pitchFamily="34" charset="0"/>
                      </a:endParaRPr>
                    </a:p>
                  </a:txBody>
                  <a:tcPr marL="7620" marR="7620" marT="7620" marB="0" anchor="b"/>
                </a:tc>
              </a:tr>
              <a:tr h="182880">
                <a:tc>
                  <a:txBody>
                    <a:bodyPr/>
                    <a:lstStyle/>
                    <a:p>
                      <a:pPr algn="l" fontAlgn="b"/>
                      <a:r>
                        <a:rPr lang="en-US" sz="1800" u="none" strike="noStrike">
                          <a:effectLst/>
                        </a:rPr>
                        <a:t> </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 </a:t>
                      </a:r>
                      <a:endParaRPr lang="en-US" sz="1800" b="0"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 </a:t>
                      </a:r>
                      <a:endParaRPr lang="en-US" sz="1800" b="1" i="1" u="none" strike="noStrike" dirty="0">
                        <a:solidFill>
                          <a:srgbClr val="000000"/>
                        </a:solidFill>
                        <a:effectLst/>
                        <a:latin typeface="Calibri" panose="020F0502020204030204" pitchFamily="34" charset="0"/>
                      </a:endParaRPr>
                    </a:p>
                  </a:txBody>
                  <a:tcPr marL="7620" marR="7620" marT="7620" marB="0" anchor="b"/>
                </a:tc>
              </a:tr>
              <a:tr h="393184">
                <a:tc>
                  <a:txBody>
                    <a:bodyPr/>
                    <a:lstStyle/>
                    <a:p>
                      <a:pPr algn="l" fontAlgn="b"/>
                      <a:r>
                        <a:rPr lang="en-US" sz="1800" u="none" strike="noStrike">
                          <a:effectLst/>
                        </a:rPr>
                        <a:t>NATIONAL AVERAGE</a:t>
                      </a:r>
                      <a:endParaRPr lang="en-US" sz="1800" b="1"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44,450</a:t>
                      </a:r>
                      <a:endParaRPr lang="en-US" sz="1800" b="1"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11%</a:t>
                      </a:r>
                      <a:endParaRPr lang="en-US" sz="1800" b="1" i="1" u="none" strike="noStrike" dirty="0">
                        <a:solidFill>
                          <a:srgbClr val="000000"/>
                        </a:solidFill>
                        <a:effectLst/>
                        <a:latin typeface="Calibri" panose="020F0502020204030204" pitchFamily="34" charset="0"/>
                      </a:endParaRPr>
                    </a:p>
                  </a:txBody>
                  <a:tcPr marL="7620" marR="7620" marT="7620" marB="0" anchor="b"/>
                </a:tc>
              </a:tr>
              <a:tr h="576064">
                <a:tc>
                  <a:txBody>
                    <a:bodyPr/>
                    <a:lstStyle/>
                    <a:p>
                      <a:pPr algn="l" fontAlgn="b"/>
                      <a:r>
                        <a:rPr lang="en-US" sz="1800" u="none" strike="noStrike">
                          <a:effectLst/>
                        </a:rPr>
                        <a:t>TOTAL</a:t>
                      </a:r>
                      <a:endParaRPr lang="en-US" sz="1800" b="1"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a:effectLst/>
                        </a:rPr>
                        <a:t>400,046</a:t>
                      </a:r>
                      <a:endParaRPr lang="en-US" sz="1800" b="1" i="1"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800" u="none" strike="noStrike" dirty="0">
                          <a:effectLst/>
                        </a:rPr>
                        <a:t>100%</a:t>
                      </a:r>
                      <a:endParaRPr lang="en-US" sz="1800" b="1" i="1" u="none" strike="noStrike" dirty="0">
                        <a:solidFill>
                          <a:srgbClr val="000000"/>
                        </a:solidFill>
                        <a:effectLst/>
                        <a:latin typeface="Calibri" panose="020F0502020204030204" pitchFamily="34" charset="0"/>
                      </a:endParaRPr>
                    </a:p>
                  </a:txBody>
                  <a:tcPr marL="7620" marR="7620" marT="7620" marB="0" anchor="b"/>
                </a:tc>
              </a:tr>
            </a:tbl>
          </a:graphicData>
        </a:graphic>
      </p:graphicFrame>
    </p:spTree>
    <p:extLst>
      <p:ext uri="{BB962C8B-B14F-4D97-AF65-F5344CB8AC3E}">
        <p14:creationId xmlns:p14="http://schemas.microsoft.com/office/powerpoint/2010/main" val="903424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95288" y="116633"/>
            <a:ext cx="4938712" cy="576064"/>
          </a:xfrm>
        </p:spPr>
        <p:txBody>
          <a:bodyPr/>
          <a:lstStyle/>
          <a:p>
            <a:r>
              <a:rPr lang="en-ZA" altLang="en-US" sz="3200" b="1" dirty="0" smtClean="0">
                <a:latin typeface="+mj-lt"/>
              </a:rPr>
              <a:t>Barriers to uptake</a:t>
            </a:r>
          </a:p>
        </p:txBody>
      </p:sp>
      <p:sp>
        <p:nvSpPr>
          <p:cNvPr id="14339" name="Content Placeholder 2"/>
          <p:cNvSpPr>
            <a:spLocks noGrp="1"/>
          </p:cNvSpPr>
          <p:nvPr>
            <p:ph idx="1"/>
          </p:nvPr>
        </p:nvSpPr>
        <p:spPr>
          <a:xfrm>
            <a:off x="327025" y="908720"/>
            <a:ext cx="8405813" cy="5019005"/>
          </a:xfrm>
        </p:spPr>
        <p:txBody>
          <a:bodyPr/>
          <a:lstStyle/>
          <a:p>
            <a:pPr lvl="1" eaLnBrk="1" hangingPunct="1">
              <a:buFont typeface="Arial" panose="020B0604020202020204" pitchFamily="34" charset="0"/>
              <a:buChar char="•"/>
            </a:pPr>
            <a:endParaRPr lang="en-US" altLang="en-US" sz="1600" dirty="0" smtClean="0"/>
          </a:p>
          <a:p>
            <a:pPr lvl="1" eaLnBrk="1" hangingPunct="1">
              <a:buFont typeface="Arial" panose="020B0604020202020204" pitchFamily="34" charset="0"/>
              <a:buChar char="•"/>
            </a:pPr>
            <a:endParaRPr lang="en-US" altLang="en-US" sz="1600" dirty="0" smtClean="0"/>
          </a:p>
          <a:p>
            <a:pPr lvl="1" eaLnBrk="1" hangingPunct="1">
              <a:buFont typeface="Arial" panose="020B0604020202020204" pitchFamily="34" charset="0"/>
              <a:buChar char="•"/>
            </a:pPr>
            <a:r>
              <a:rPr lang="en-US" altLang="en-US" sz="2000" dirty="0" smtClean="0">
                <a:latin typeface="+mn-lt"/>
              </a:rPr>
              <a:t>Supply  chain – low local SWH manufacture, reliance on imports (quality)</a:t>
            </a:r>
          </a:p>
          <a:p>
            <a:pPr lvl="1" eaLnBrk="1" hangingPunct="1">
              <a:buFont typeface="Arial" panose="020B0604020202020204" pitchFamily="34" charset="0"/>
              <a:buChar char="•"/>
            </a:pPr>
            <a:r>
              <a:rPr lang="en-US" altLang="en-US" sz="2000" dirty="0" smtClean="0">
                <a:latin typeface="+mn-lt"/>
              </a:rPr>
              <a:t>Cost of equipment – systems are relatively expensive </a:t>
            </a:r>
          </a:p>
          <a:p>
            <a:pPr lvl="1" eaLnBrk="1" hangingPunct="1">
              <a:buFont typeface="Arial" panose="020B0604020202020204" pitchFamily="34" charset="0"/>
              <a:buChar char="•"/>
            </a:pPr>
            <a:r>
              <a:rPr lang="en-US" altLang="en-US" sz="2000" dirty="0" smtClean="0">
                <a:latin typeface="+mn-lt"/>
              </a:rPr>
              <a:t>Installation capacity - insufficient number of qualified installers</a:t>
            </a:r>
          </a:p>
          <a:p>
            <a:pPr lvl="1" eaLnBrk="1" hangingPunct="1">
              <a:buFont typeface="Arial" panose="020B0604020202020204" pitchFamily="34" charset="0"/>
              <a:buChar char="•"/>
            </a:pPr>
            <a:r>
              <a:rPr lang="en-US" altLang="en-US" sz="2000" dirty="0" smtClean="0">
                <a:latin typeface="+mn-lt"/>
              </a:rPr>
              <a:t>Regulation and testing – SABS overloaded due to sudden influx of units for testing</a:t>
            </a:r>
          </a:p>
          <a:p>
            <a:pPr lvl="1" eaLnBrk="1" hangingPunct="1">
              <a:buFont typeface="Arial" panose="020B0604020202020204" pitchFamily="34" charset="0"/>
              <a:buChar char="•"/>
            </a:pPr>
            <a:r>
              <a:rPr lang="en-US" altLang="en-US" sz="2000" dirty="0" smtClean="0">
                <a:latin typeface="+mn-lt"/>
              </a:rPr>
              <a:t>Awareness –  consumers do not fully appreciate the benefits and have misconceptions that no hot water when is raining</a:t>
            </a:r>
          </a:p>
          <a:p>
            <a:pPr lvl="1" eaLnBrk="1" hangingPunct="1">
              <a:buFont typeface="Arial" panose="020B0604020202020204" pitchFamily="34" charset="0"/>
              <a:buChar char="•"/>
            </a:pPr>
            <a:r>
              <a:rPr lang="en-US" altLang="en-US" sz="2000" dirty="0" smtClean="0">
                <a:latin typeface="+mn-lt"/>
              </a:rPr>
              <a:t>Vandalism – shortage of copper, SWH components containing copper such as pressure values attract thieves</a:t>
            </a:r>
          </a:p>
          <a:p>
            <a:pPr lvl="1" eaLnBrk="1" hangingPunct="1">
              <a:buFont typeface="Arial" panose="020B0604020202020204" pitchFamily="34" charset="0"/>
              <a:buChar char="•"/>
            </a:pPr>
            <a:endParaRPr lang="en-US" altLang="en-US" sz="2000" dirty="0" smtClean="0"/>
          </a:p>
        </p:txBody>
      </p:sp>
      <p:sp>
        <p:nvSpPr>
          <p:cNvPr id="4" name="Slide Number Placeholder 3"/>
          <p:cNvSpPr>
            <a:spLocks noGrp="1"/>
          </p:cNvSpPr>
          <p:nvPr>
            <p:ph type="sldNum" sz="quarter" idx="4294967295"/>
          </p:nvPr>
        </p:nvSpPr>
        <p:spPr>
          <a:xfrm>
            <a:off x="8459788" y="6367463"/>
            <a:ext cx="287337" cy="215900"/>
          </a:xfrm>
          <a:prstGeom prst="rect">
            <a:avLst/>
          </a:prstGeom>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25BD1BF-4197-469E-96BA-A350F2318398}" type="slidenum">
              <a:rPr lang="en-GB" altLang="en-US" sz="800">
                <a:latin typeface="Arial" panose="020B0604020202020204" pitchFamily="34" charset="0"/>
              </a:rPr>
              <a:pPr eaLnBrk="1" hangingPunct="1"/>
              <a:t>9</a:t>
            </a:fld>
            <a:endParaRPr lang="en-GB" altLang="en-US" sz="800">
              <a:latin typeface="Arial" panose="020B0604020202020204" pitchFamily="34" charset="0"/>
            </a:endParaRPr>
          </a:p>
        </p:txBody>
      </p:sp>
    </p:spTree>
    <p:extLst>
      <p:ext uri="{BB962C8B-B14F-4D97-AF65-F5344CB8AC3E}">
        <p14:creationId xmlns:p14="http://schemas.microsoft.com/office/powerpoint/2010/main" val="4138663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anedi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1275</TotalTime>
  <Words>712</Words>
  <Application>Microsoft Office PowerPoint</Application>
  <PresentationFormat>On-screen Show (4:3)</PresentationFormat>
  <Paragraphs>165</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ＭＳ Ｐゴシック</vt:lpstr>
      <vt:lpstr>Arial</vt:lpstr>
      <vt:lpstr>Calibri</vt:lpstr>
      <vt:lpstr>Square721 BT</vt:lpstr>
      <vt:lpstr>Symbol</vt:lpstr>
      <vt:lpstr>Times New Roman</vt:lpstr>
      <vt:lpstr>Webdings</vt:lpstr>
      <vt:lpstr>Sanedi Theme</vt:lpstr>
      <vt:lpstr>The relevance of the SolTrain Program </vt:lpstr>
      <vt:lpstr>PowerPoint Presentation</vt:lpstr>
      <vt:lpstr>South Africa’s Renewable Energy Policies</vt:lpstr>
      <vt:lpstr>Strategic outcomes /programmes </vt:lpstr>
      <vt:lpstr>Renewables</vt:lpstr>
      <vt:lpstr>Progress on SWH Installation   </vt:lpstr>
      <vt:lpstr>Progress on SWH Installation</vt:lpstr>
      <vt:lpstr>SWH INSTALLATIONS: 10 JANUARY 2014</vt:lpstr>
      <vt:lpstr>Barriers to uptake</vt:lpstr>
      <vt:lpstr>Recommendations to increase uptake</vt:lpstr>
      <vt:lpstr>SOLTRAIN</vt:lpstr>
      <vt:lpstr>Relevance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mr04</dc:creator>
  <cp:lastModifiedBy>JNgwawi</cp:lastModifiedBy>
  <cp:revision>129</cp:revision>
  <dcterms:created xsi:type="dcterms:W3CDTF">2012-06-04T07:27:26Z</dcterms:created>
  <dcterms:modified xsi:type="dcterms:W3CDTF">2016-02-15T10:19:48Z</dcterms:modified>
</cp:coreProperties>
</file>